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93" r:id="rId2"/>
    <p:sldId id="423" r:id="rId3"/>
    <p:sldId id="411" r:id="rId4"/>
    <p:sldId id="407" r:id="rId5"/>
    <p:sldId id="431" r:id="rId6"/>
    <p:sldId id="438" r:id="rId7"/>
    <p:sldId id="441" r:id="rId8"/>
    <p:sldId id="442" r:id="rId9"/>
    <p:sldId id="422" r:id="rId10"/>
    <p:sldId id="425" r:id="rId11"/>
    <p:sldId id="406" r:id="rId12"/>
    <p:sldId id="426" r:id="rId13"/>
    <p:sldId id="418" r:id="rId14"/>
    <p:sldId id="258" r:id="rId15"/>
    <p:sldId id="257" r:id="rId16"/>
    <p:sldId id="256" r:id="rId17"/>
    <p:sldId id="424" r:id="rId18"/>
    <p:sldId id="259" r:id="rId19"/>
    <p:sldId id="421" r:id="rId20"/>
    <p:sldId id="409" r:id="rId21"/>
    <p:sldId id="427" r:id="rId22"/>
    <p:sldId id="428" r:id="rId23"/>
    <p:sldId id="260" r:id="rId24"/>
    <p:sldId id="429" r:id="rId25"/>
    <p:sldId id="435" r:id="rId26"/>
    <p:sldId id="437" r:id="rId27"/>
    <p:sldId id="436" r:id="rId28"/>
    <p:sldId id="430" r:id="rId29"/>
    <p:sldId id="443" r:id="rId30"/>
    <p:sldId id="444" r:id="rId31"/>
    <p:sldId id="445" r:id="rId32"/>
    <p:sldId id="446" r:id="rId33"/>
    <p:sldId id="447" r:id="rId34"/>
  </p:sldIdLst>
  <p:sldSz cx="9144000" cy="5143500" type="screen16x9"/>
  <p:notesSz cx="6797675" cy="9928225"/>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60"/>
    <a:srgbClr val="FFE593"/>
    <a:srgbClr val="00A29E"/>
    <a:srgbClr val="004F77"/>
    <a:srgbClr val="FF9999"/>
    <a:srgbClr val="F8F0F7"/>
    <a:srgbClr val="F8F8F0"/>
    <a:srgbClr val="EEF9FA"/>
    <a:srgbClr val="004466"/>
    <a:srgbClr val="B51E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7" autoAdjust="0"/>
    <p:restoredTop sz="86410" autoAdjust="0"/>
  </p:normalViewPr>
  <p:slideViewPr>
    <p:cSldViewPr snapToObjects="1">
      <p:cViewPr>
        <p:scale>
          <a:sx n="78" d="100"/>
          <a:sy n="78" d="100"/>
        </p:scale>
        <p:origin x="218" y="24"/>
      </p:cViewPr>
      <p:guideLst>
        <p:guide orient="horz" pos="1621"/>
        <p:guide pos="2880"/>
      </p:guideLst>
    </p:cSldViewPr>
  </p:slideViewPr>
  <p:outlineViewPr>
    <p:cViewPr>
      <p:scale>
        <a:sx n="33" d="100"/>
        <a:sy n="33" d="100"/>
      </p:scale>
      <p:origin x="0" y="-4752"/>
    </p:cViewPr>
  </p:outlineViewPr>
  <p:notesTextViewPr>
    <p:cViewPr>
      <p:scale>
        <a:sx n="100" d="100"/>
        <a:sy n="100" d="100"/>
      </p:scale>
      <p:origin x="0" y="0"/>
    </p:cViewPr>
  </p:notesTextViewPr>
  <p:sorterViewPr>
    <p:cViewPr>
      <p:scale>
        <a:sx n="90" d="100"/>
        <a:sy n="90" d="100"/>
      </p:scale>
      <p:origin x="0" y="-20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D1C9DEA1-FA06-C942-9BFA-108DE87F615B}" type="datetimeFigureOut">
              <a:rPr lang="fr-FR" smtClean="0"/>
              <a:pPr/>
              <a:t>06/02/2020</a:t>
            </a:fld>
            <a:endParaRPr lang="fr-FR"/>
          </a:p>
        </p:txBody>
      </p:sp>
      <p:sp>
        <p:nvSpPr>
          <p:cNvPr id="4" name="Espace réservé de l'image des diapositives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2F0BDDC9-A138-7E4D-AA5C-541F25147A60}" type="slidenum">
              <a:rPr lang="fr-FR" smtClean="0"/>
              <a:pPr/>
              <a:t>‹#›</a:t>
            </a:fld>
            <a:endParaRPr lang="fr-FR"/>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AA631F43-F9B8-40E5-88E8-A77F8B2C367C}" type="slidenum">
              <a:rPr lang="pl-PL" smtClean="0"/>
              <a:t>1</a:t>
            </a:fld>
            <a:endParaRPr lang="pl-PL"/>
          </a:p>
        </p:txBody>
      </p:sp>
    </p:spTree>
    <p:extLst>
      <p:ext uri="{BB962C8B-B14F-4D97-AF65-F5344CB8AC3E}">
        <p14:creationId xmlns:p14="http://schemas.microsoft.com/office/powerpoint/2010/main" val="809156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AA631F43-F9B8-40E5-88E8-A77F8B2C367C}" type="slidenum">
              <a:rPr lang="pl-PL" smtClean="0"/>
              <a:t>11</a:t>
            </a:fld>
            <a:endParaRPr lang="pl-PL"/>
          </a:p>
        </p:txBody>
      </p:sp>
    </p:spTree>
    <p:extLst>
      <p:ext uri="{BB962C8B-B14F-4D97-AF65-F5344CB8AC3E}">
        <p14:creationId xmlns:p14="http://schemas.microsoft.com/office/powerpoint/2010/main" val="2215358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AA631F43-F9B8-40E5-88E8-A77F8B2C367C}" type="slidenum">
              <a:rPr lang="pl-PL" smtClean="0"/>
              <a:t>12</a:t>
            </a:fld>
            <a:endParaRPr lang="pl-PL"/>
          </a:p>
        </p:txBody>
      </p:sp>
    </p:spTree>
    <p:extLst>
      <p:ext uri="{BB962C8B-B14F-4D97-AF65-F5344CB8AC3E}">
        <p14:creationId xmlns:p14="http://schemas.microsoft.com/office/powerpoint/2010/main" val="3182247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AA631F43-F9B8-40E5-88E8-A77F8B2C367C}" type="slidenum">
              <a:rPr lang="pl-PL" smtClean="0"/>
              <a:t>13</a:t>
            </a:fld>
            <a:endParaRPr lang="pl-PL"/>
          </a:p>
        </p:txBody>
      </p:sp>
    </p:spTree>
    <p:extLst>
      <p:ext uri="{BB962C8B-B14F-4D97-AF65-F5344CB8AC3E}">
        <p14:creationId xmlns:p14="http://schemas.microsoft.com/office/powerpoint/2010/main" val="1574129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AA631F43-F9B8-40E5-88E8-A77F8B2C367C}" type="slidenum">
              <a:rPr lang="pl-PL" smtClean="0"/>
              <a:t>17</a:t>
            </a:fld>
            <a:endParaRPr lang="pl-PL"/>
          </a:p>
        </p:txBody>
      </p:sp>
    </p:spTree>
    <p:extLst>
      <p:ext uri="{BB962C8B-B14F-4D97-AF65-F5344CB8AC3E}">
        <p14:creationId xmlns:p14="http://schemas.microsoft.com/office/powerpoint/2010/main" val="1172617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AA631F43-F9B8-40E5-88E8-A77F8B2C367C}" type="slidenum">
              <a:rPr lang="pl-PL" smtClean="0"/>
              <a:t>19</a:t>
            </a:fld>
            <a:endParaRPr lang="pl-PL"/>
          </a:p>
        </p:txBody>
      </p:sp>
    </p:spTree>
    <p:extLst>
      <p:ext uri="{BB962C8B-B14F-4D97-AF65-F5344CB8AC3E}">
        <p14:creationId xmlns:p14="http://schemas.microsoft.com/office/powerpoint/2010/main" val="2579547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AA631F43-F9B8-40E5-88E8-A77F8B2C367C}" type="slidenum">
              <a:rPr lang="pl-PL" smtClean="0"/>
              <a:t>20</a:t>
            </a:fld>
            <a:endParaRPr lang="pl-PL"/>
          </a:p>
        </p:txBody>
      </p:sp>
    </p:spTree>
    <p:extLst>
      <p:ext uri="{BB962C8B-B14F-4D97-AF65-F5344CB8AC3E}">
        <p14:creationId xmlns:p14="http://schemas.microsoft.com/office/powerpoint/2010/main" val="3459242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AA631F43-F9B8-40E5-88E8-A77F8B2C367C}" type="slidenum">
              <a:rPr lang="pl-PL" smtClean="0"/>
              <a:t>21</a:t>
            </a:fld>
            <a:endParaRPr lang="pl-PL"/>
          </a:p>
        </p:txBody>
      </p:sp>
    </p:spTree>
    <p:extLst>
      <p:ext uri="{BB962C8B-B14F-4D97-AF65-F5344CB8AC3E}">
        <p14:creationId xmlns:p14="http://schemas.microsoft.com/office/powerpoint/2010/main" val="3698938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AA631F43-F9B8-40E5-88E8-A77F8B2C367C}" type="slidenum">
              <a:rPr lang="pl-PL" smtClean="0"/>
              <a:t>22</a:t>
            </a:fld>
            <a:endParaRPr lang="pl-PL"/>
          </a:p>
        </p:txBody>
      </p:sp>
    </p:spTree>
    <p:extLst>
      <p:ext uri="{BB962C8B-B14F-4D97-AF65-F5344CB8AC3E}">
        <p14:creationId xmlns:p14="http://schemas.microsoft.com/office/powerpoint/2010/main" val="1643751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AA631F43-F9B8-40E5-88E8-A77F8B2C367C}" type="slidenum">
              <a:rPr lang="pl-PL" smtClean="0"/>
              <a:t>24</a:t>
            </a:fld>
            <a:endParaRPr lang="pl-PL"/>
          </a:p>
        </p:txBody>
      </p:sp>
    </p:spTree>
    <p:extLst>
      <p:ext uri="{BB962C8B-B14F-4D97-AF65-F5344CB8AC3E}">
        <p14:creationId xmlns:p14="http://schemas.microsoft.com/office/powerpoint/2010/main" val="1446204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AA631F43-F9B8-40E5-88E8-A77F8B2C367C}" type="slidenum">
              <a:rPr lang="pl-PL" smtClean="0"/>
              <a:t>25</a:t>
            </a:fld>
            <a:endParaRPr lang="pl-PL"/>
          </a:p>
        </p:txBody>
      </p:sp>
    </p:spTree>
    <p:extLst>
      <p:ext uri="{BB962C8B-B14F-4D97-AF65-F5344CB8AC3E}">
        <p14:creationId xmlns:p14="http://schemas.microsoft.com/office/powerpoint/2010/main" val="3642725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F0BDDC9-A138-7E4D-AA5C-541F25147A60}" type="slidenum">
              <a:rPr lang="fr-FR" smtClean="0"/>
              <a:pPr/>
              <a:t>2</a:t>
            </a:fld>
            <a:endParaRPr lang="fr-FR"/>
          </a:p>
        </p:txBody>
      </p:sp>
    </p:spTree>
    <p:extLst>
      <p:ext uri="{BB962C8B-B14F-4D97-AF65-F5344CB8AC3E}">
        <p14:creationId xmlns:p14="http://schemas.microsoft.com/office/powerpoint/2010/main" val="1246780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AA631F43-F9B8-40E5-88E8-A77F8B2C367C}" type="slidenum">
              <a:rPr lang="pl-PL" smtClean="0"/>
              <a:t>26</a:t>
            </a:fld>
            <a:endParaRPr lang="pl-PL"/>
          </a:p>
        </p:txBody>
      </p:sp>
    </p:spTree>
    <p:extLst>
      <p:ext uri="{BB962C8B-B14F-4D97-AF65-F5344CB8AC3E}">
        <p14:creationId xmlns:p14="http://schemas.microsoft.com/office/powerpoint/2010/main" val="1894776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AA631F43-F9B8-40E5-88E8-A77F8B2C367C}" type="slidenum">
              <a:rPr lang="pl-PL" smtClean="0"/>
              <a:t>27</a:t>
            </a:fld>
            <a:endParaRPr lang="pl-PL"/>
          </a:p>
        </p:txBody>
      </p:sp>
    </p:spTree>
    <p:extLst>
      <p:ext uri="{BB962C8B-B14F-4D97-AF65-F5344CB8AC3E}">
        <p14:creationId xmlns:p14="http://schemas.microsoft.com/office/powerpoint/2010/main" val="1752899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AA631F43-F9B8-40E5-88E8-A77F8B2C367C}" type="slidenum">
              <a:rPr lang="pl-PL" smtClean="0"/>
              <a:t>28</a:t>
            </a:fld>
            <a:endParaRPr lang="pl-PL"/>
          </a:p>
        </p:txBody>
      </p:sp>
    </p:spTree>
    <p:extLst>
      <p:ext uri="{BB962C8B-B14F-4D97-AF65-F5344CB8AC3E}">
        <p14:creationId xmlns:p14="http://schemas.microsoft.com/office/powerpoint/2010/main" val="3654439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F0BDDC9-A138-7E4D-AA5C-541F25147A60}" type="slidenum">
              <a:rPr lang="fr-FR" smtClean="0"/>
              <a:pPr/>
              <a:t>30</a:t>
            </a:fld>
            <a:endParaRPr lang="fr-FR"/>
          </a:p>
        </p:txBody>
      </p:sp>
    </p:spTree>
    <p:extLst>
      <p:ext uri="{BB962C8B-B14F-4D97-AF65-F5344CB8AC3E}">
        <p14:creationId xmlns:p14="http://schemas.microsoft.com/office/powerpoint/2010/main" val="1773794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2F0BDDC9-A138-7E4D-AA5C-541F25147A60}" type="slidenum">
              <a:rPr lang="fr-FR" smtClean="0"/>
              <a:pPr/>
              <a:t>33</a:t>
            </a:fld>
            <a:endParaRPr lang="fr-FR"/>
          </a:p>
        </p:txBody>
      </p:sp>
    </p:spTree>
    <p:extLst>
      <p:ext uri="{BB962C8B-B14F-4D97-AF65-F5344CB8AC3E}">
        <p14:creationId xmlns:p14="http://schemas.microsoft.com/office/powerpoint/2010/main" val="3811081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AA631F43-F9B8-40E5-88E8-A77F8B2C367C}" type="slidenum">
              <a:rPr lang="pl-PL" smtClean="0"/>
              <a:t>3</a:t>
            </a:fld>
            <a:endParaRPr lang="pl-PL"/>
          </a:p>
        </p:txBody>
      </p:sp>
    </p:spTree>
    <p:extLst>
      <p:ext uri="{BB962C8B-B14F-4D97-AF65-F5344CB8AC3E}">
        <p14:creationId xmlns:p14="http://schemas.microsoft.com/office/powerpoint/2010/main" val="1351185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AA631F43-F9B8-40E5-88E8-A77F8B2C367C}" type="slidenum">
              <a:rPr lang="pl-PL" smtClean="0"/>
              <a:t>4</a:t>
            </a:fld>
            <a:endParaRPr lang="pl-PL"/>
          </a:p>
        </p:txBody>
      </p:sp>
    </p:spTree>
    <p:extLst>
      <p:ext uri="{BB962C8B-B14F-4D97-AF65-F5344CB8AC3E}">
        <p14:creationId xmlns:p14="http://schemas.microsoft.com/office/powerpoint/2010/main" val="3851139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AA631F43-F9B8-40E5-88E8-A77F8B2C367C}" type="slidenum">
              <a:rPr lang="pl-PL" smtClean="0"/>
              <a:t>5</a:t>
            </a:fld>
            <a:endParaRPr lang="pl-PL"/>
          </a:p>
        </p:txBody>
      </p:sp>
    </p:spTree>
    <p:extLst>
      <p:ext uri="{BB962C8B-B14F-4D97-AF65-F5344CB8AC3E}">
        <p14:creationId xmlns:p14="http://schemas.microsoft.com/office/powerpoint/2010/main" val="142906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AA631F43-F9B8-40E5-88E8-A77F8B2C367C}" type="slidenum">
              <a:rPr lang="pl-PL" smtClean="0"/>
              <a:t>6</a:t>
            </a:fld>
            <a:endParaRPr lang="pl-PL"/>
          </a:p>
        </p:txBody>
      </p:sp>
    </p:spTree>
    <p:extLst>
      <p:ext uri="{BB962C8B-B14F-4D97-AF65-F5344CB8AC3E}">
        <p14:creationId xmlns:p14="http://schemas.microsoft.com/office/powerpoint/2010/main" val="1059451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AA631F43-F9B8-40E5-88E8-A77F8B2C367C}" type="slidenum">
              <a:rPr lang="pl-PL" smtClean="0"/>
              <a:t>7</a:t>
            </a:fld>
            <a:endParaRPr lang="pl-PL"/>
          </a:p>
        </p:txBody>
      </p:sp>
    </p:spTree>
    <p:extLst>
      <p:ext uri="{BB962C8B-B14F-4D97-AF65-F5344CB8AC3E}">
        <p14:creationId xmlns:p14="http://schemas.microsoft.com/office/powerpoint/2010/main" val="3603120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AA631F43-F9B8-40E5-88E8-A77F8B2C367C}" type="slidenum">
              <a:rPr lang="pl-PL" smtClean="0"/>
              <a:t>8</a:t>
            </a:fld>
            <a:endParaRPr lang="pl-PL"/>
          </a:p>
        </p:txBody>
      </p:sp>
    </p:spTree>
    <p:extLst>
      <p:ext uri="{BB962C8B-B14F-4D97-AF65-F5344CB8AC3E}">
        <p14:creationId xmlns:p14="http://schemas.microsoft.com/office/powerpoint/2010/main" val="1081859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AA631F43-F9B8-40E5-88E8-A77F8B2C367C}" type="slidenum">
              <a:rPr lang="pl-PL" smtClean="0"/>
              <a:t>10</a:t>
            </a:fld>
            <a:endParaRPr lang="pl-PL"/>
          </a:p>
        </p:txBody>
      </p:sp>
    </p:spTree>
    <p:extLst>
      <p:ext uri="{BB962C8B-B14F-4D97-AF65-F5344CB8AC3E}">
        <p14:creationId xmlns:p14="http://schemas.microsoft.com/office/powerpoint/2010/main" val="1947291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744641"/>
            <a:ext cx="7772400" cy="1102519"/>
          </a:xfrm>
        </p:spPr>
        <p:txBody>
          <a:bodyPr/>
          <a:lstStyle/>
          <a:p>
            <a:r>
              <a:rPr lang="fr-FR" dirty="0"/>
              <a:t>Cliquez et modifiez le titre</a:t>
            </a:r>
          </a:p>
        </p:txBody>
      </p:sp>
      <p:sp>
        <p:nvSpPr>
          <p:cNvPr id="3" name="Sous-titre 2"/>
          <p:cNvSpPr>
            <a:spLocks noGrp="1"/>
          </p:cNvSpPr>
          <p:nvPr>
            <p:ph type="subTitle" idx="1"/>
          </p:nvPr>
        </p:nvSpPr>
        <p:spPr>
          <a:xfrm>
            <a:off x="1371600" y="2061472"/>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Tree>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5978"/>
            <a:ext cx="2057400" cy="4116750"/>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05978"/>
            <a:ext cx="6019800" cy="41167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F922C6-182F-854A-A97D-B3EA96F5A140}"/>
              </a:ext>
            </a:extLst>
          </p:cNvPr>
          <p:cNvSpPr/>
          <p:nvPr userDrawn="1"/>
        </p:nvSpPr>
        <p:spPr>
          <a:xfrm>
            <a:off x="0" y="0"/>
            <a:ext cx="9144000" cy="861060"/>
          </a:xfrm>
          <a:prstGeom prst="rect">
            <a:avLst/>
          </a:prstGeom>
          <a:solidFill>
            <a:srgbClr val="BE1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Line 13">
            <a:extLst>
              <a:ext uri="{FF2B5EF4-FFF2-40B4-BE49-F238E27FC236}">
                <a16:creationId xmlns:a16="http://schemas.microsoft.com/office/drawing/2014/main" id="{A019A444-4888-1747-84C2-593695A18D7F}"/>
              </a:ext>
            </a:extLst>
          </p:cNvPr>
          <p:cNvSpPr>
            <a:spLocks noChangeShapeType="1"/>
          </p:cNvSpPr>
          <p:nvPr userDrawn="1"/>
        </p:nvSpPr>
        <p:spPr bwMode="auto">
          <a:xfrm>
            <a:off x="142877" y="4602815"/>
            <a:ext cx="8735218" cy="0"/>
          </a:xfrm>
          <a:prstGeom prst="line">
            <a:avLst/>
          </a:prstGeom>
          <a:noFill/>
          <a:ln w="6350">
            <a:solidFill>
              <a:schemeClr val="tx1"/>
            </a:solidFill>
            <a:round/>
            <a:headEnd/>
            <a:tailEnd/>
          </a:ln>
          <a:effectLst/>
        </p:spPr>
        <p:txBody>
          <a:bodyPr/>
          <a:lstStyle/>
          <a:p>
            <a:pPr>
              <a:defRPr/>
            </a:pPr>
            <a:endParaRPr lang="en-US" sz="1350">
              <a:latin typeface="Arial" pitchFamily="34" charset="0"/>
              <a:cs typeface="+mn-cs"/>
            </a:endParaRPr>
          </a:p>
        </p:txBody>
      </p:sp>
      <p:sp>
        <p:nvSpPr>
          <p:cNvPr id="8" name="TextBox 3">
            <a:extLst>
              <a:ext uri="{FF2B5EF4-FFF2-40B4-BE49-F238E27FC236}">
                <a16:creationId xmlns:a16="http://schemas.microsoft.com/office/drawing/2014/main" id="{A187F2F8-AB67-4E47-81C7-C351CFD40E7A}"/>
              </a:ext>
            </a:extLst>
          </p:cNvPr>
          <p:cNvSpPr txBox="1"/>
          <p:nvPr userDrawn="1"/>
        </p:nvSpPr>
        <p:spPr>
          <a:xfrm>
            <a:off x="4001313" y="4389121"/>
            <a:ext cx="4705350" cy="121187"/>
          </a:xfrm>
          <a:prstGeom prst="rect">
            <a:avLst/>
          </a:prstGeom>
          <a:noFill/>
        </p:spPr>
        <p:txBody>
          <a:bodyPr wrap="square" lIns="0" tIns="0" rIns="0" bIns="0">
            <a:noAutofit/>
          </a:bodyPr>
          <a:lstStyle>
            <a:lvl1pPr>
              <a:defRPr>
                <a:solidFill>
                  <a:schemeClr val="tx1"/>
                </a:solidFill>
                <a:latin typeface="Helvetica" charset="0"/>
                <a:cs typeface="Arial" pitchFamily="34" charset="0"/>
              </a:defRPr>
            </a:lvl1pPr>
            <a:lvl2pPr marL="742950" indent="-285750">
              <a:defRPr>
                <a:solidFill>
                  <a:schemeClr val="tx1"/>
                </a:solidFill>
                <a:latin typeface="Helvetica" charset="0"/>
                <a:cs typeface="Arial" pitchFamily="34" charset="0"/>
              </a:defRPr>
            </a:lvl2pPr>
            <a:lvl3pPr marL="1143000" indent="-228600">
              <a:defRPr>
                <a:solidFill>
                  <a:schemeClr val="tx1"/>
                </a:solidFill>
                <a:latin typeface="Helvetica" charset="0"/>
                <a:cs typeface="Arial" pitchFamily="34" charset="0"/>
              </a:defRPr>
            </a:lvl3pPr>
            <a:lvl4pPr marL="1600200" indent="-228600">
              <a:defRPr>
                <a:solidFill>
                  <a:schemeClr val="tx1"/>
                </a:solidFill>
                <a:latin typeface="Helvetica" charset="0"/>
                <a:cs typeface="Arial" pitchFamily="34" charset="0"/>
              </a:defRPr>
            </a:lvl4pPr>
            <a:lvl5pPr marL="2057400" indent="-228600">
              <a:defRPr>
                <a:solidFill>
                  <a:schemeClr val="tx1"/>
                </a:solidFill>
                <a:latin typeface="Helvetica" charset="0"/>
                <a:cs typeface="Arial" pitchFamily="34" charset="0"/>
              </a:defRPr>
            </a:lvl5pPr>
            <a:lvl6pPr marL="2514600" indent="-228600" fontAlgn="base">
              <a:spcBef>
                <a:spcPct val="0"/>
              </a:spcBef>
              <a:spcAft>
                <a:spcPct val="0"/>
              </a:spcAft>
              <a:defRPr>
                <a:solidFill>
                  <a:schemeClr val="tx1"/>
                </a:solidFill>
                <a:latin typeface="Helvetica" charset="0"/>
                <a:cs typeface="Arial" pitchFamily="34" charset="0"/>
              </a:defRPr>
            </a:lvl6pPr>
            <a:lvl7pPr marL="2971800" indent="-228600" fontAlgn="base">
              <a:spcBef>
                <a:spcPct val="0"/>
              </a:spcBef>
              <a:spcAft>
                <a:spcPct val="0"/>
              </a:spcAft>
              <a:defRPr>
                <a:solidFill>
                  <a:schemeClr val="tx1"/>
                </a:solidFill>
                <a:latin typeface="Helvetica" charset="0"/>
                <a:cs typeface="Arial" pitchFamily="34" charset="0"/>
              </a:defRPr>
            </a:lvl7pPr>
            <a:lvl8pPr marL="3429000" indent="-228600" fontAlgn="base">
              <a:spcBef>
                <a:spcPct val="0"/>
              </a:spcBef>
              <a:spcAft>
                <a:spcPct val="0"/>
              </a:spcAft>
              <a:defRPr>
                <a:solidFill>
                  <a:schemeClr val="tx1"/>
                </a:solidFill>
                <a:latin typeface="Helvetica" charset="0"/>
                <a:cs typeface="Arial" pitchFamily="34" charset="0"/>
              </a:defRPr>
            </a:lvl8pPr>
            <a:lvl9pPr marL="3886200" indent="-228600" fontAlgn="base">
              <a:spcBef>
                <a:spcPct val="0"/>
              </a:spcBef>
              <a:spcAft>
                <a:spcPct val="0"/>
              </a:spcAft>
              <a:defRPr>
                <a:solidFill>
                  <a:schemeClr val="tx1"/>
                </a:solidFill>
                <a:latin typeface="Helvetica" charset="0"/>
                <a:cs typeface="Arial" pitchFamily="34" charset="0"/>
              </a:defRPr>
            </a:lvl9pPr>
          </a:lstStyle>
          <a:p>
            <a:pPr algn="l"/>
            <a:r>
              <a:rPr lang="en-US" sz="788" dirty="0">
                <a:latin typeface="Arial" panose="020B0604020202020204" pitchFamily="34" charset="0"/>
                <a:ea typeface="Helvetica Light"/>
                <a:cs typeface="Arial" panose="020B0604020202020204" pitchFamily="34" charset="0"/>
              </a:rPr>
              <a:t>Available at </a:t>
            </a:r>
            <a:r>
              <a:rPr lang="en-US" sz="788" dirty="0" err="1">
                <a:latin typeface="Arial" panose="020B0604020202020204" pitchFamily="34" charset="0"/>
                <a:ea typeface="Helvetica Light"/>
                <a:cs typeface="Arial" panose="020B0604020202020204" pitchFamily="34" charset="0"/>
              </a:rPr>
              <a:t>jamacardiology.com</a:t>
            </a:r>
            <a:endParaRPr lang="en-US" sz="788" dirty="0">
              <a:latin typeface="Arial" panose="020B0604020202020204" pitchFamily="34" charset="0"/>
              <a:ea typeface="Helvetica Light"/>
              <a:cs typeface="Arial" panose="020B0604020202020204" pitchFamily="34" charset="0"/>
            </a:endParaRPr>
          </a:p>
        </p:txBody>
      </p:sp>
      <p:pic>
        <p:nvPicPr>
          <p:cNvPr id="9" name="Picture 8">
            <a:extLst>
              <a:ext uri="{FF2B5EF4-FFF2-40B4-BE49-F238E27FC236}">
                <a16:creationId xmlns:a16="http://schemas.microsoft.com/office/drawing/2014/main" id="{47576D14-D1F3-EB4D-90D1-B1D344BCEB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975" y="4837777"/>
            <a:ext cx="871427" cy="179778"/>
          </a:xfrm>
          <a:prstGeom prst="rect">
            <a:avLst/>
          </a:prstGeom>
        </p:spPr>
      </p:pic>
      <p:pic>
        <p:nvPicPr>
          <p:cNvPr id="11" name="Picture 10">
            <a:extLst>
              <a:ext uri="{FF2B5EF4-FFF2-40B4-BE49-F238E27FC236}">
                <a16:creationId xmlns:a16="http://schemas.microsoft.com/office/drawing/2014/main" id="{D3156592-9A72-6847-9A22-B2DCD43D4C89}"/>
              </a:ext>
            </a:extLst>
          </p:cNvPr>
          <p:cNvPicPr>
            <a:picLocks noChangeAspect="1"/>
          </p:cNvPicPr>
          <p:nvPr userDrawn="1"/>
        </p:nvPicPr>
        <p:blipFill>
          <a:blip r:embed="rId3"/>
          <a:stretch>
            <a:fillRect/>
          </a:stretch>
        </p:blipFill>
        <p:spPr>
          <a:xfrm>
            <a:off x="3998213" y="288280"/>
            <a:ext cx="3019924" cy="361427"/>
          </a:xfrm>
          <a:prstGeom prst="rect">
            <a:avLst/>
          </a:prstGeom>
        </p:spPr>
      </p:pic>
      <p:sp>
        <p:nvSpPr>
          <p:cNvPr id="12" name="Content Placeholder 2">
            <a:extLst>
              <a:ext uri="{FF2B5EF4-FFF2-40B4-BE49-F238E27FC236}">
                <a16:creationId xmlns:a16="http://schemas.microsoft.com/office/drawing/2014/main" id="{282225B0-704D-A84B-87DE-CAC0E39E2E50}"/>
              </a:ext>
            </a:extLst>
          </p:cNvPr>
          <p:cNvSpPr>
            <a:spLocks noGrp="1"/>
          </p:cNvSpPr>
          <p:nvPr>
            <p:ph sz="quarter" idx="12" hasCustomPrompt="1"/>
          </p:nvPr>
        </p:nvSpPr>
        <p:spPr>
          <a:xfrm>
            <a:off x="3998119" y="3928211"/>
            <a:ext cx="4857750" cy="213695"/>
          </a:xfrm>
          <a:prstGeom prst="rect">
            <a:avLst/>
          </a:prstGeom>
        </p:spPr>
        <p:txBody>
          <a:bodyPr lIns="0" tIns="0" rIns="0" bIns="0"/>
          <a:lstStyle>
            <a:lvl1pPr marL="0" indent="0">
              <a:buNone/>
              <a:defRPr sz="1200" b="0">
                <a:latin typeface="Arial" panose="020B0604020202020204" pitchFamily="34" charset="0"/>
                <a:cs typeface="Arial" panose="020B0604020202020204" pitchFamily="34" charset="0"/>
              </a:defRPr>
            </a:lvl1pPr>
            <a:lvl2pPr marL="342900" indent="0">
              <a:buNone/>
              <a:defRPr sz="1200"/>
            </a:lvl2pPr>
            <a:lvl3pPr marL="685800" indent="0">
              <a:buNone/>
              <a:defRPr sz="1200"/>
            </a:lvl3pPr>
            <a:lvl4pPr marL="942975" indent="0">
              <a:buNone/>
              <a:defRPr sz="1200"/>
            </a:lvl4pPr>
            <a:lvl5pPr marL="1200150" indent="0">
              <a:buNone/>
              <a:defRPr sz="1200"/>
            </a:lvl5pPr>
          </a:lstStyle>
          <a:p>
            <a:pPr lvl="0"/>
            <a:r>
              <a:rPr lang="en-US" dirty="0"/>
              <a:t>Published Month, day, year</a:t>
            </a:r>
          </a:p>
        </p:txBody>
      </p:sp>
      <p:sp>
        <p:nvSpPr>
          <p:cNvPr id="14" name="Text Placeholder 18">
            <a:extLst>
              <a:ext uri="{FF2B5EF4-FFF2-40B4-BE49-F238E27FC236}">
                <a16:creationId xmlns:a16="http://schemas.microsoft.com/office/drawing/2014/main" id="{77C027FD-AEE3-4245-935E-BF3BF1B9259C}"/>
              </a:ext>
            </a:extLst>
          </p:cNvPr>
          <p:cNvSpPr>
            <a:spLocks noGrp="1"/>
          </p:cNvSpPr>
          <p:nvPr>
            <p:ph type="body" sz="quarter" idx="14" hasCustomPrompt="1"/>
          </p:nvPr>
        </p:nvSpPr>
        <p:spPr>
          <a:xfrm>
            <a:off x="3998119" y="1165861"/>
            <a:ext cx="4857750" cy="735806"/>
          </a:xfrm>
          <a:prstGeom prst="rect">
            <a:avLst/>
          </a:prstGeom>
        </p:spPr>
        <p:txBody>
          <a:bodyPr lIns="0" tIns="0" rIns="0" bIns="0"/>
          <a:lstStyle>
            <a:lvl1pPr marL="0" indent="0">
              <a:spcBef>
                <a:spcPts val="0"/>
              </a:spcBef>
              <a:buNone/>
              <a:defRPr sz="1200">
                <a:latin typeface="Arial" panose="020B0604020202020204" pitchFamily="34" charset="0"/>
                <a:cs typeface="Arial" panose="020B0604020202020204" pitchFamily="34" charset="0"/>
              </a:defRPr>
            </a:lvl1pPr>
            <a:lvl2pPr marL="342900" indent="0">
              <a:buNone/>
              <a:defRPr/>
            </a:lvl2pPr>
            <a:lvl3pPr marL="685800" indent="0">
              <a:buNone/>
              <a:defRPr/>
            </a:lvl3pPr>
            <a:lvl4pPr marL="942975" indent="0">
              <a:buNone/>
              <a:defRPr/>
            </a:lvl4pPr>
            <a:lvl5pPr marL="1200150" indent="0">
              <a:buNone/>
              <a:defRPr/>
            </a:lvl5pPr>
          </a:lstStyle>
          <a:p>
            <a:pPr lvl="0"/>
            <a:r>
              <a:rPr lang="en-US" dirty="0"/>
              <a:t>Authors’ Names Here; can extend to three lines or more as necessary</a:t>
            </a:r>
          </a:p>
        </p:txBody>
      </p:sp>
      <p:sp>
        <p:nvSpPr>
          <p:cNvPr id="15" name="Text Placeholder 20">
            <a:extLst>
              <a:ext uri="{FF2B5EF4-FFF2-40B4-BE49-F238E27FC236}">
                <a16:creationId xmlns:a16="http://schemas.microsoft.com/office/drawing/2014/main" id="{8FD012A4-CC86-8046-8BE0-EE6D86FFCABE}"/>
              </a:ext>
            </a:extLst>
          </p:cNvPr>
          <p:cNvSpPr>
            <a:spLocks noGrp="1"/>
          </p:cNvSpPr>
          <p:nvPr>
            <p:ph type="body" sz="quarter" idx="15" hasCustomPrompt="1"/>
          </p:nvPr>
        </p:nvSpPr>
        <p:spPr>
          <a:xfrm>
            <a:off x="3998119" y="2057400"/>
            <a:ext cx="4857750" cy="865585"/>
          </a:xfrm>
          <a:prstGeom prst="rect">
            <a:avLst/>
          </a:prstGeom>
        </p:spPr>
        <p:txBody>
          <a:bodyPr lIns="0" tIns="0" rIns="0" bIns="0"/>
          <a:lstStyle>
            <a:lvl1pPr marL="0" indent="0">
              <a:spcBef>
                <a:spcPts val="0"/>
              </a:spcBef>
              <a:buNone/>
              <a:defRPr sz="1200" b="1">
                <a:latin typeface="Arial" panose="020B0604020202020204" pitchFamily="34" charset="0"/>
                <a:cs typeface="Arial" panose="020B0604020202020204" pitchFamily="34" charset="0"/>
              </a:defRPr>
            </a:lvl1pPr>
            <a:lvl2pPr marL="342900" indent="0">
              <a:buNone/>
              <a:defRPr sz="1200"/>
            </a:lvl2pPr>
            <a:lvl3pPr marL="685800" indent="0">
              <a:buNone/>
              <a:defRPr sz="1200"/>
            </a:lvl3pPr>
            <a:lvl4pPr marL="942975" indent="0">
              <a:buNone/>
              <a:defRPr sz="1200"/>
            </a:lvl4pPr>
            <a:lvl5pPr marL="1200150" indent="0">
              <a:buNone/>
              <a:defRPr sz="1200"/>
            </a:lvl5pPr>
          </a:lstStyle>
          <a:p>
            <a:pPr lvl="0"/>
            <a:r>
              <a:rPr lang="en-US" dirty="0"/>
              <a:t>Article Title Here. Please adjust position on slide to accommodate authors’ names. Use a line space between title and subtitle, and make the subtitle regular weight.</a:t>
            </a:r>
          </a:p>
        </p:txBody>
      </p:sp>
      <p:sp>
        <p:nvSpPr>
          <p:cNvPr id="13" name="Picture Placeholder 16">
            <a:extLst>
              <a:ext uri="{FF2B5EF4-FFF2-40B4-BE49-F238E27FC236}">
                <a16:creationId xmlns:a16="http://schemas.microsoft.com/office/drawing/2014/main" id="{42F31E09-DC7D-D94A-BB08-DE7F2A4EC6BB}"/>
              </a:ext>
            </a:extLst>
          </p:cNvPr>
          <p:cNvSpPr>
            <a:spLocks noGrp="1" noChangeAspect="1"/>
          </p:cNvSpPr>
          <p:nvPr>
            <p:ph type="pic" sz="quarter" idx="13"/>
          </p:nvPr>
        </p:nvSpPr>
        <p:spPr>
          <a:xfrm>
            <a:off x="334116" y="258050"/>
            <a:ext cx="3428558" cy="4436958"/>
          </a:xfrm>
          <a:prstGeom prst="rect">
            <a:avLst/>
          </a:prstGeom>
          <a:solidFill>
            <a:schemeClr val="bg1"/>
          </a:solidFill>
          <a:ln>
            <a:solidFill>
              <a:schemeClr val="bg1">
                <a:lumMod val="75000"/>
              </a:schemeClr>
            </a:solidFill>
          </a:ln>
        </p:spPr>
        <p:txBody>
          <a:bodyPr/>
          <a:lstStyle/>
          <a:p>
            <a:r>
              <a:rPr lang="en-US"/>
              <a:t>Click icon to add picture</a:t>
            </a:r>
          </a:p>
        </p:txBody>
      </p:sp>
    </p:spTree>
    <p:extLst>
      <p:ext uri="{BB962C8B-B14F-4D97-AF65-F5344CB8AC3E}">
        <p14:creationId xmlns:p14="http://schemas.microsoft.com/office/powerpoint/2010/main" val="968578773"/>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2180035"/>
            <a:ext cx="7772400" cy="1021556"/>
          </a:xfrm>
        </p:spPr>
        <p:txBody>
          <a:bodyPr anchor="t"/>
          <a:lstStyle>
            <a:lvl1pPr algn="l">
              <a:defRPr sz="4000" b="1" cap="all"/>
            </a:lvl1pPr>
          </a:lstStyle>
          <a:p>
            <a:r>
              <a:rPr lang="fr-FR" dirty="0"/>
              <a:t>Cliquez et modifiez le titre</a:t>
            </a:r>
          </a:p>
        </p:txBody>
      </p:sp>
      <p:sp>
        <p:nvSpPr>
          <p:cNvPr id="3" name="Espace réservé du texte 2"/>
          <p:cNvSpPr>
            <a:spLocks noGrp="1"/>
          </p:cNvSpPr>
          <p:nvPr>
            <p:ph type="body" idx="1"/>
          </p:nvPr>
        </p:nvSpPr>
        <p:spPr>
          <a:xfrm>
            <a:off x="722313" y="1054896"/>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Tree>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200151"/>
            <a:ext cx="4038600" cy="30464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p:cNvSpPr>
            <a:spLocks noGrp="1"/>
          </p:cNvSpPr>
          <p:nvPr>
            <p:ph sz="half" idx="2"/>
          </p:nvPr>
        </p:nvSpPr>
        <p:spPr>
          <a:xfrm>
            <a:off x="4648200" y="1200151"/>
            <a:ext cx="4038600" cy="30464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1631156"/>
            <a:ext cx="4040188" cy="253931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9"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9" y="1631156"/>
            <a:ext cx="4041775" cy="253931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Tree>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4" y="204789"/>
            <a:ext cx="3008313" cy="871538"/>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04787"/>
            <a:ext cx="5111750" cy="396568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4" y="1076327"/>
            <a:ext cx="3008313" cy="317835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387923"/>
            <a:ext cx="5486400" cy="425053"/>
          </a:xfrm>
        </p:spPr>
        <p:txBody>
          <a:bodyPr anchor="b"/>
          <a:lstStyle>
            <a:lvl1pPr algn="l">
              <a:defRPr sz="2000" b="1"/>
            </a:lvl1pPr>
          </a:lstStyle>
          <a:p>
            <a:r>
              <a:rPr lang="fr-FR" dirty="0"/>
              <a:t>Cliquez et modifiez le titre</a:t>
            </a:r>
          </a:p>
        </p:txBody>
      </p:sp>
      <p:sp>
        <p:nvSpPr>
          <p:cNvPr id="3" name="Espace réservé pour une image  2"/>
          <p:cNvSpPr>
            <a:spLocks noGrp="1"/>
          </p:cNvSpPr>
          <p:nvPr>
            <p:ph type="pic" idx="1"/>
          </p:nvPr>
        </p:nvSpPr>
        <p:spPr>
          <a:xfrm>
            <a:off x="1792288" y="459581"/>
            <a:ext cx="5486400" cy="27212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3812977"/>
            <a:ext cx="5486400" cy="2972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15450"/>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457200" y="1200151"/>
            <a:ext cx="8229600" cy="297031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xStyles>
    <p:titleStyle>
      <a:lvl1pPr algn="ctr" defTabSz="457200" rtl="0" eaLnBrk="1" latinLnBrk="0" hangingPunct="1">
        <a:spcBef>
          <a:spcPct val="0"/>
        </a:spcBef>
        <a:buNone/>
        <a:defRPr sz="4400" b="0" i="0" kern="1200">
          <a:solidFill>
            <a:schemeClr val="tx1"/>
          </a:solidFill>
          <a:latin typeface="Gill Sans MT"/>
          <a:ea typeface="+mj-ea"/>
          <a:cs typeface="Gill Sans M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Gill Sans MT"/>
          <a:ea typeface="+mn-ea"/>
          <a:cs typeface="Gill Sans MT"/>
        </a:defRPr>
      </a:lvl1pPr>
      <a:lvl2pPr marL="742950" indent="-285750" algn="l" defTabSz="457200" rtl="0" eaLnBrk="1" latinLnBrk="0" hangingPunct="1">
        <a:spcBef>
          <a:spcPct val="20000"/>
        </a:spcBef>
        <a:buFont typeface="Arial"/>
        <a:buChar char="–"/>
        <a:defRPr sz="2800" b="0" i="0" kern="1200">
          <a:solidFill>
            <a:schemeClr val="tx1"/>
          </a:solidFill>
          <a:latin typeface="Gill Sans MT"/>
          <a:ea typeface="+mn-ea"/>
          <a:cs typeface="Gill Sans MT"/>
        </a:defRPr>
      </a:lvl2pPr>
      <a:lvl3pPr marL="1143000" indent="-228600" algn="l" defTabSz="457200" rtl="0" eaLnBrk="1" latinLnBrk="0" hangingPunct="1">
        <a:spcBef>
          <a:spcPct val="20000"/>
        </a:spcBef>
        <a:buFont typeface="Arial"/>
        <a:buChar char="•"/>
        <a:defRPr sz="2400" b="0" i="0" kern="1200">
          <a:solidFill>
            <a:schemeClr val="tx1"/>
          </a:solidFill>
          <a:latin typeface="Gill Sans MT"/>
          <a:ea typeface="+mn-ea"/>
          <a:cs typeface="Gill Sans MT"/>
        </a:defRPr>
      </a:lvl3pPr>
      <a:lvl4pPr marL="1600200" indent="-228600" algn="l" defTabSz="457200" rtl="0" eaLnBrk="1" latinLnBrk="0" hangingPunct="1">
        <a:spcBef>
          <a:spcPct val="20000"/>
        </a:spcBef>
        <a:buFont typeface="Arial"/>
        <a:buChar char="–"/>
        <a:defRPr sz="2000" b="0" i="0" kern="1200">
          <a:solidFill>
            <a:schemeClr val="tx1"/>
          </a:solidFill>
          <a:latin typeface="Gill Sans MT"/>
          <a:ea typeface="+mn-ea"/>
          <a:cs typeface="Gill Sans MT"/>
        </a:defRPr>
      </a:lvl4pPr>
      <a:lvl5pPr marL="2057400" indent="-228600" algn="l" defTabSz="457200" rtl="0" eaLnBrk="1" latinLnBrk="0" hangingPunct="1">
        <a:spcBef>
          <a:spcPct val="20000"/>
        </a:spcBef>
        <a:buFont typeface="Arial"/>
        <a:buChar char="»"/>
        <a:defRPr sz="2000" b="0" i="0" kern="1200">
          <a:solidFill>
            <a:schemeClr val="tx1"/>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 Id="rId9"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3.JP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3.JPG"/><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6.JPG"/><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ctrTitle"/>
          </p:nvPr>
        </p:nvSpPr>
        <p:spPr>
          <a:xfrm>
            <a:off x="480796" y="2499742"/>
            <a:ext cx="8712968" cy="1541640"/>
          </a:xfrm>
          <a:noFill/>
          <a:ln>
            <a:noFill/>
          </a:ln>
        </p:spPr>
        <p:txBody>
          <a:bodyPr>
            <a:normAutofit fontScale="90000"/>
          </a:bodyPr>
          <a:lstStyle/>
          <a:p>
            <a:pPr algn="l"/>
            <a:r>
              <a:rPr lang="pl-PL" sz="2700" dirty="0"/>
              <a:t>Projekt </a:t>
            </a:r>
            <a:r>
              <a:rPr lang="pl-PL" sz="2700" b="1" dirty="0"/>
              <a:t>TELEREH-HF</a:t>
            </a:r>
            <a:r>
              <a:rPr lang="pl-PL" sz="2700" dirty="0"/>
              <a:t> – pierwsze badanie wieloośrodkowe oceniające efektywność kompleksowej </a:t>
            </a:r>
            <a:r>
              <a:rPr lang="pl-PL" sz="2700" dirty="0" err="1"/>
              <a:t>teleopieki</a:t>
            </a:r>
            <a:r>
              <a:rPr lang="pl-PL" sz="2700" dirty="0"/>
              <a:t> i </a:t>
            </a:r>
            <a:r>
              <a:rPr lang="pl-PL" sz="2700" dirty="0" err="1"/>
              <a:t>telerehabilitacji</a:t>
            </a:r>
            <a:r>
              <a:rPr lang="pl-PL" sz="2700" dirty="0"/>
              <a:t> hybrydowej chorych z niewydolnością serca. </a:t>
            </a:r>
            <a:br>
              <a:rPr lang="pl-PL" sz="2200" dirty="0"/>
            </a:br>
            <a:br>
              <a:rPr lang="pl-PL" sz="2200" dirty="0"/>
            </a:br>
            <a:r>
              <a:rPr lang="en-US" sz="2200" dirty="0"/>
              <a:t>Hybrid comprehensive </a:t>
            </a:r>
            <a:r>
              <a:rPr lang="pl-PL" sz="2200" b="1" dirty="0"/>
              <a:t>TELEREH</a:t>
            </a:r>
            <a:r>
              <a:rPr lang="en-US" sz="2200" dirty="0" err="1"/>
              <a:t>abilitation</a:t>
            </a:r>
            <a:r>
              <a:rPr lang="en-US" sz="2200" dirty="0"/>
              <a:t> and telecare vs usual care in </a:t>
            </a:r>
            <a:r>
              <a:rPr lang="pl-PL" sz="2200" b="1" dirty="0"/>
              <a:t>H</a:t>
            </a:r>
            <a:r>
              <a:rPr lang="en-US" sz="2200" dirty="0" err="1"/>
              <a:t>eart</a:t>
            </a:r>
            <a:r>
              <a:rPr lang="en-US" sz="2200" dirty="0"/>
              <a:t> </a:t>
            </a:r>
            <a:r>
              <a:rPr lang="pl-PL" sz="2200" b="1" dirty="0"/>
              <a:t>F</a:t>
            </a:r>
            <a:r>
              <a:rPr lang="en-US" sz="2200" dirty="0" err="1"/>
              <a:t>ailure</a:t>
            </a:r>
            <a:r>
              <a:rPr lang="en-US" sz="2200" dirty="0"/>
              <a:t> patients - result of the first randomized, prospective, open-label, parallel group, controlled, multi-center - </a:t>
            </a:r>
            <a:r>
              <a:rPr lang="en-US" sz="2200" b="1" dirty="0"/>
              <a:t>TELEREH-HF</a:t>
            </a:r>
            <a:r>
              <a:rPr lang="en-US" sz="2200" dirty="0"/>
              <a:t> study</a:t>
            </a:r>
            <a:br>
              <a:rPr lang="pl-PL" sz="2000" dirty="0"/>
            </a:br>
            <a:r>
              <a:rPr lang="pl-PL" sz="2000" dirty="0"/>
              <a:t>                                    </a:t>
            </a:r>
            <a:r>
              <a:rPr lang="pl-PL" sz="2000" dirty="0" err="1"/>
              <a:t>Clinical</a:t>
            </a:r>
            <a:r>
              <a:rPr lang="pl-PL" sz="2000" dirty="0"/>
              <a:t> Trials.gov. NCT 02523560</a:t>
            </a:r>
            <a:br>
              <a:rPr lang="pl-PL" sz="2700" dirty="0"/>
            </a:br>
            <a:br>
              <a:rPr lang="en-GB" sz="3000" b="1" dirty="0"/>
            </a:br>
            <a:br>
              <a:rPr lang="en-GB" sz="3000" dirty="0"/>
            </a:br>
            <a:endParaRPr lang="fr-FR" sz="3000" dirty="0">
              <a:ea typeface="ヒラギノ角ゴ Pro W3" pitchFamily="-110" charset="-128"/>
              <a:cs typeface="ヒラギノ角ゴ Pro W3" pitchFamily="-110" charset="-128"/>
            </a:endParaRPr>
          </a:p>
        </p:txBody>
      </p:sp>
      <p:sp>
        <p:nvSpPr>
          <p:cNvPr id="8" name="pole tekstowe 7">
            <a:extLst>
              <a:ext uri="{FF2B5EF4-FFF2-40B4-BE49-F238E27FC236}">
                <a16:creationId xmlns:a16="http://schemas.microsoft.com/office/drawing/2014/main" id="{62538D9A-7582-4832-8DBF-660C3355A4B6}"/>
              </a:ext>
            </a:extLst>
          </p:cNvPr>
          <p:cNvSpPr txBox="1"/>
          <p:nvPr/>
        </p:nvSpPr>
        <p:spPr>
          <a:xfrm>
            <a:off x="179511" y="4515966"/>
            <a:ext cx="8802513" cy="576064"/>
          </a:xfrm>
          <a:prstGeom prst="rect">
            <a:avLst/>
          </a:prstGeom>
          <a:solidFill>
            <a:schemeClr val="bg1"/>
          </a:solidFill>
        </p:spPr>
        <p:txBody>
          <a:bodyPr wrap="square" rtlCol="0">
            <a:spAutoFit/>
          </a:bodyPr>
          <a:lstStyle/>
          <a:p>
            <a:endParaRPr lang="pl-PL" dirty="0"/>
          </a:p>
        </p:txBody>
      </p:sp>
      <p:pic>
        <p:nvPicPr>
          <p:cNvPr id="2" name="3.38_Veronica Verdier - Asi Se Baila El Tango">
            <a:hlinkClick r:id="" action="ppaction://media"/>
            <a:extLst>
              <a:ext uri="{FF2B5EF4-FFF2-40B4-BE49-F238E27FC236}">
                <a16:creationId xmlns:a16="http://schemas.microsoft.com/office/drawing/2014/main" id="{ACD12167-4B53-42AC-9C78-EA4BC46989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70400" y="2470150"/>
            <a:ext cx="203200" cy="203200"/>
          </a:xfrm>
          <a:prstGeom prst="rect">
            <a:avLst/>
          </a:prstGeom>
        </p:spPr>
      </p:pic>
      <p:sp>
        <p:nvSpPr>
          <p:cNvPr id="3" name="pole tekstowe 2">
            <a:extLst>
              <a:ext uri="{FF2B5EF4-FFF2-40B4-BE49-F238E27FC236}">
                <a16:creationId xmlns:a16="http://schemas.microsoft.com/office/drawing/2014/main" id="{5F6A709C-DAE3-4746-B13D-8F7A71F845E9}"/>
              </a:ext>
            </a:extLst>
          </p:cNvPr>
          <p:cNvSpPr txBox="1"/>
          <p:nvPr/>
        </p:nvSpPr>
        <p:spPr>
          <a:xfrm>
            <a:off x="395536" y="201583"/>
            <a:ext cx="2710999" cy="707886"/>
          </a:xfrm>
          <a:prstGeom prst="rect">
            <a:avLst/>
          </a:prstGeom>
          <a:solidFill>
            <a:srgbClr val="006260"/>
          </a:solidFill>
        </p:spPr>
        <p:txBody>
          <a:bodyPr wrap="none" rtlCol="0">
            <a:spAutoFit/>
          </a:bodyPr>
          <a:lstStyle/>
          <a:p>
            <a:r>
              <a:rPr lang="pl-PL" sz="4000" b="1" dirty="0">
                <a:solidFill>
                  <a:srgbClr val="FFC000"/>
                </a:solidFill>
              </a:rPr>
              <a:t>TELEREH-</a:t>
            </a:r>
            <a:r>
              <a:rPr lang="pl-PL" sz="4000" b="1" dirty="0">
                <a:solidFill>
                  <a:srgbClr val="C00000"/>
                </a:solidFill>
              </a:rPr>
              <a:t>HF</a:t>
            </a:r>
          </a:p>
        </p:txBody>
      </p:sp>
    </p:spTree>
    <p:extLst>
      <p:ext uri="{BB962C8B-B14F-4D97-AF65-F5344CB8AC3E}">
        <p14:creationId xmlns:p14="http://schemas.microsoft.com/office/powerpoint/2010/main" val="2551690079"/>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771550"/>
            <a:ext cx="8712968" cy="2826619"/>
          </a:xfrm>
        </p:spPr>
        <p:txBody>
          <a:bodyPr>
            <a:normAutofit/>
          </a:bodyPr>
          <a:lstStyle/>
          <a:p>
            <a:pPr marL="0" indent="0">
              <a:buNone/>
            </a:pPr>
            <a:endParaRPr lang="pl-PL" sz="3500" dirty="0"/>
          </a:p>
          <a:p>
            <a:endParaRPr lang="fr-FR" sz="1800" dirty="0">
              <a:latin typeface="Calibri"/>
              <a:cs typeface="Calibri"/>
            </a:endParaRPr>
          </a:p>
        </p:txBody>
      </p:sp>
      <p:pic>
        <p:nvPicPr>
          <p:cNvPr id="15" name="Obraz 14">
            <a:extLst>
              <a:ext uri="{FF2B5EF4-FFF2-40B4-BE49-F238E27FC236}">
                <a16:creationId xmlns:a16="http://schemas.microsoft.com/office/drawing/2014/main" id="{793A2A66-3051-4544-8724-5B6534DDA7BB}"/>
              </a:ext>
            </a:extLst>
          </p:cNvPr>
          <p:cNvPicPr>
            <a:picLocks noChangeAspect="1"/>
          </p:cNvPicPr>
          <p:nvPr/>
        </p:nvPicPr>
        <p:blipFill>
          <a:blip r:embed="rId3"/>
          <a:stretch>
            <a:fillRect/>
          </a:stretch>
        </p:blipFill>
        <p:spPr>
          <a:xfrm>
            <a:off x="100291" y="1131590"/>
            <a:ext cx="5708793" cy="1944216"/>
          </a:xfrm>
          <a:prstGeom prst="rect">
            <a:avLst/>
          </a:prstGeom>
        </p:spPr>
      </p:pic>
      <p:pic>
        <p:nvPicPr>
          <p:cNvPr id="16" name="Obraz 15">
            <a:extLst>
              <a:ext uri="{FF2B5EF4-FFF2-40B4-BE49-F238E27FC236}">
                <a16:creationId xmlns:a16="http://schemas.microsoft.com/office/drawing/2014/main" id="{9F85C4C9-162B-4D56-AEF4-B97804AAFBDC}"/>
              </a:ext>
            </a:extLst>
          </p:cNvPr>
          <p:cNvPicPr>
            <a:picLocks noChangeAspect="1"/>
          </p:cNvPicPr>
          <p:nvPr/>
        </p:nvPicPr>
        <p:blipFill>
          <a:blip r:embed="rId4"/>
          <a:stretch>
            <a:fillRect/>
          </a:stretch>
        </p:blipFill>
        <p:spPr>
          <a:xfrm>
            <a:off x="2627783" y="1036137"/>
            <a:ext cx="5708793" cy="1275850"/>
          </a:xfrm>
          <a:prstGeom prst="rect">
            <a:avLst/>
          </a:prstGeom>
        </p:spPr>
      </p:pic>
      <p:pic>
        <p:nvPicPr>
          <p:cNvPr id="4" name="Obraz 3">
            <a:extLst>
              <a:ext uri="{FF2B5EF4-FFF2-40B4-BE49-F238E27FC236}">
                <a16:creationId xmlns:a16="http://schemas.microsoft.com/office/drawing/2014/main" id="{770D2CFE-AEA6-4C1A-9A5C-9B9F2968305A}"/>
              </a:ext>
            </a:extLst>
          </p:cNvPr>
          <p:cNvPicPr>
            <a:picLocks noChangeAspect="1"/>
          </p:cNvPicPr>
          <p:nvPr/>
        </p:nvPicPr>
        <p:blipFill>
          <a:blip r:embed="rId5"/>
          <a:stretch>
            <a:fillRect/>
          </a:stretch>
        </p:blipFill>
        <p:spPr>
          <a:xfrm>
            <a:off x="0" y="6012"/>
            <a:ext cx="4218955" cy="860198"/>
          </a:xfrm>
          <a:prstGeom prst="rect">
            <a:avLst/>
          </a:prstGeom>
        </p:spPr>
      </p:pic>
      <p:pic>
        <p:nvPicPr>
          <p:cNvPr id="6" name="Obraz 5">
            <a:extLst>
              <a:ext uri="{FF2B5EF4-FFF2-40B4-BE49-F238E27FC236}">
                <a16:creationId xmlns:a16="http://schemas.microsoft.com/office/drawing/2014/main" id="{184478C0-236D-412E-9C41-4ECDBD85B4B4}"/>
              </a:ext>
            </a:extLst>
          </p:cNvPr>
          <p:cNvPicPr>
            <a:picLocks noChangeAspect="1"/>
          </p:cNvPicPr>
          <p:nvPr/>
        </p:nvPicPr>
        <p:blipFill>
          <a:blip r:embed="rId6"/>
          <a:stretch>
            <a:fillRect/>
          </a:stretch>
        </p:blipFill>
        <p:spPr>
          <a:xfrm>
            <a:off x="4139952" y="63704"/>
            <a:ext cx="4658943" cy="990667"/>
          </a:xfrm>
          <a:prstGeom prst="rect">
            <a:avLst/>
          </a:prstGeom>
        </p:spPr>
      </p:pic>
      <p:cxnSp>
        <p:nvCxnSpPr>
          <p:cNvPr id="8" name="Łącznik prosty 7">
            <a:extLst>
              <a:ext uri="{FF2B5EF4-FFF2-40B4-BE49-F238E27FC236}">
                <a16:creationId xmlns:a16="http://schemas.microsoft.com/office/drawing/2014/main" id="{A39191E9-B316-4078-9575-405F6AB5DE64}"/>
              </a:ext>
            </a:extLst>
          </p:cNvPr>
          <p:cNvCxnSpPr/>
          <p:nvPr/>
        </p:nvCxnSpPr>
        <p:spPr>
          <a:xfrm>
            <a:off x="100291" y="915566"/>
            <a:ext cx="2311469"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1" name="Łącznik prosty 10">
            <a:extLst>
              <a:ext uri="{FF2B5EF4-FFF2-40B4-BE49-F238E27FC236}">
                <a16:creationId xmlns:a16="http://schemas.microsoft.com/office/drawing/2014/main" id="{4D04DE30-0DE0-4B09-B18C-32FCFE18D87F}"/>
              </a:ext>
            </a:extLst>
          </p:cNvPr>
          <p:cNvCxnSpPr>
            <a:cxnSpLocks/>
          </p:cNvCxnSpPr>
          <p:nvPr/>
        </p:nvCxnSpPr>
        <p:spPr>
          <a:xfrm>
            <a:off x="1835696" y="3003798"/>
            <a:ext cx="3888432"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pic>
        <p:nvPicPr>
          <p:cNvPr id="13" name="VA2019 el. grafici logo.pdf" descr="VA2019 el. grafici logo.pdf">
            <a:extLst>
              <a:ext uri="{FF2B5EF4-FFF2-40B4-BE49-F238E27FC236}">
                <a16:creationId xmlns:a16="http://schemas.microsoft.com/office/drawing/2014/main" id="{CFCF9B74-A5EC-4E73-8C40-1C97B3296526}"/>
              </a:ext>
            </a:extLst>
          </p:cNvPr>
          <p:cNvPicPr>
            <a:picLocks noChangeAspect="1"/>
          </p:cNvPicPr>
          <p:nvPr/>
        </p:nvPicPr>
        <p:blipFill>
          <a:blip r:embed="rId7"/>
          <a:stretch>
            <a:fillRect/>
          </a:stretch>
        </p:blipFill>
        <p:spPr>
          <a:xfrm>
            <a:off x="35496" y="3019299"/>
            <a:ext cx="3621021" cy="1580350"/>
          </a:xfrm>
          <a:prstGeom prst="rect">
            <a:avLst/>
          </a:prstGeom>
          <a:ln w="12700">
            <a:miter lim="400000"/>
          </a:ln>
        </p:spPr>
      </p:pic>
      <p:cxnSp>
        <p:nvCxnSpPr>
          <p:cNvPr id="14" name="Łącznik prosty 13">
            <a:extLst>
              <a:ext uri="{FF2B5EF4-FFF2-40B4-BE49-F238E27FC236}">
                <a16:creationId xmlns:a16="http://schemas.microsoft.com/office/drawing/2014/main" id="{7AC0A77E-8E44-4A34-910B-426C65CCBC28}"/>
              </a:ext>
            </a:extLst>
          </p:cNvPr>
          <p:cNvCxnSpPr>
            <a:cxnSpLocks/>
          </p:cNvCxnSpPr>
          <p:nvPr/>
        </p:nvCxnSpPr>
        <p:spPr>
          <a:xfrm flipV="1">
            <a:off x="165261" y="4587974"/>
            <a:ext cx="3470635" cy="11675"/>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
        <p:nvSpPr>
          <p:cNvPr id="12" name="pole tekstowe 11">
            <a:extLst>
              <a:ext uri="{FF2B5EF4-FFF2-40B4-BE49-F238E27FC236}">
                <a16:creationId xmlns:a16="http://schemas.microsoft.com/office/drawing/2014/main" id="{ACD8B51A-BD3B-4EBB-A1A0-A49456C39363}"/>
              </a:ext>
            </a:extLst>
          </p:cNvPr>
          <p:cNvSpPr txBox="1"/>
          <p:nvPr/>
        </p:nvSpPr>
        <p:spPr>
          <a:xfrm>
            <a:off x="2011063" y="1085494"/>
            <a:ext cx="1887248" cy="338554"/>
          </a:xfrm>
          <a:prstGeom prst="rect">
            <a:avLst/>
          </a:prstGeom>
          <a:noFill/>
        </p:spPr>
        <p:txBody>
          <a:bodyPr wrap="none" rtlCol="0">
            <a:spAutoFit/>
          </a:bodyPr>
          <a:lstStyle/>
          <a:p>
            <a:r>
              <a:rPr lang="pl-PL" sz="1600" b="1" dirty="0" err="1">
                <a:solidFill>
                  <a:srgbClr val="C00000"/>
                </a:solidFill>
              </a:rPr>
              <a:t>Advances</a:t>
            </a:r>
            <a:r>
              <a:rPr lang="pl-PL" sz="1600" b="1" dirty="0">
                <a:solidFill>
                  <a:srgbClr val="C00000"/>
                </a:solidFill>
              </a:rPr>
              <a:t> in Science</a:t>
            </a:r>
          </a:p>
        </p:txBody>
      </p:sp>
      <p:pic>
        <p:nvPicPr>
          <p:cNvPr id="18" name="Obraz 17">
            <a:extLst>
              <a:ext uri="{FF2B5EF4-FFF2-40B4-BE49-F238E27FC236}">
                <a16:creationId xmlns:a16="http://schemas.microsoft.com/office/drawing/2014/main" id="{3D4E06FD-7E5A-45F0-BC18-8D3E4D5003D6}"/>
              </a:ext>
            </a:extLst>
          </p:cNvPr>
          <p:cNvPicPr>
            <a:picLocks noChangeAspect="1"/>
          </p:cNvPicPr>
          <p:nvPr/>
        </p:nvPicPr>
        <p:blipFill>
          <a:blip r:embed="rId8"/>
          <a:stretch>
            <a:fillRect/>
          </a:stretch>
        </p:blipFill>
        <p:spPr>
          <a:xfrm>
            <a:off x="7452320" y="63705"/>
            <a:ext cx="1691680" cy="972432"/>
          </a:xfrm>
          <a:prstGeom prst="rect">
            <a:avLst/>
          </a:prstGeom>
        </p:spPr>
      </p:pic>
      <p:pic>
        <p:nvPicPr>
          <p:cNvPr id="22" name="Obraz 21">
            <a:extLst>
              <a:ext uri="{FF2B5EF4-FFF2-40B4-BE49-F238E27FC236}">
                <a16:creationId xmlns:a16="http://schemas.microsoft.com/office/drawing/2014/main" id="{DFB71609-2485-4FDB-A45E-FC74ACD94C56}"/>
              </a:ext>
            </a:extLst>
          </p:cNvPr>
          <p:cNvPicPr>
            <a:picLocks noChangeAspect="1"/>
          </p:cNvPicPr>
          <p:nvPr/>
        </p:nvPicPr>
        <p:blipFill>
          <a:blip r:embed="rId9"/>
          <a:stretch>
            <a:fillRect/>
          </a:stretch>
        </p:blipFill>
        <p:spPr>
          <a:xfrm>
            <a:off x="3642013" y="3331237"/>
            <a:ext cx="5832648" cy="972432"/>
          </a:xfrm>
          <a:prstGeom prst="rect">
            <a:avLst/>
          </a:prstGeom>
        </p:spPr>
      </p:pic>
      <p:cxnSp>
        <p:nvCxnSpPr>
          <p:cNvPr id="23" name="Łącznik prosty 22">
            <a:extLst>
              <a:ext uri="{FF2B5EF4-FFF2-40B4-BE49-F238E27FC236}">
                <a16:creationId xmlns:a16="http://schemas.microsoft.com/office/drawing/2014/main" id="{7006C9B0-1C58-4BA8-96F2-8EBCC3CA7C1E}"/>
              </a:ext>
            </a:extLst>
          </p:cNvPr>
          <p:cNvCxnSpPr>
            <a:cxnSpLocks/>
          </p:cNvCxnSpPr>
          <p:nvPr/>
        </p:nvCxnSpPr>
        <p:spPr>
          <a:xfrm>
            <a:off x="3720310" y="3579862"/>
            <a:ext cx="5498225"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484306"/>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771550"/>
            <a:ext cx="8712968" cy="2826619"/>
          </a:xfrm>
        </p:spPr>
        <p:txBody>
          <a:bodyPr>
            <a:normAutofit/>
          </a:bodyPr>
          <a:lstStyle/>
          <a:p>
            <a:pPr marL="0" indent="0">
              <a:buNone/>
            </a:pPr>
            <a:endParaRPr lang="pl-PL" sz="3500" dirty="0"/>
          </a:p>
          <a:p>
            <a:endParaRPr lang="fr-FR" sz="1800" dirty="0">
              <a:latin typeface="Calibri"/>
              <a:cs typeface="Calibri"/>
            </a:endParaRPr>
          </a:p>
        </p:txBody>
      </p:sp>
      <p:pic>
        <p:nvPicPr>
          <p:cNvPr id="15" name="Obraz 14">
            <a:extLst>
              <a:ext uri="{FF2B5EF4-FFF2-40B4-BE49-F238E27FC236}">
                <a16:creationId xmlns:a16="http://schemas.microsoft.com/office/drawing/2014/main" id="{793A2A66-3051-4544-8724-5B6534DDA7BB}"/>
              </a:ext>
            </a:extLst>
          </p:cNvPr>
          <p:cNvPicPr>
            <a:picLocks noChangeAspect="1"/>
          </p:cNvPicPr>
          <p:nvPr/>
        </p:nvPicPr>
        <p:blipFill>
          <a:blip r:embed="rId3"/>
          <a:stretch>
            <a:fillRect/>
          </a:stretch>
        </p:blipFill>
        <p:spPr>
          <a:xfrm>
            <a:off x="73178" y="1634451"/>
            <a:ext cx="6980917" cy="2377457"/>
          </a:xfrm>
          <a:prstGeom prst="rect">
            <a:avLst/>
          </a:prstGeom>
        </p:spPr>
      </p:pic>
      <p:pic>
        <p:nvPicPr>
          <p:cNvPr id="4" name="Obraz 3">
            <a:extLst>
              <a:ext uri="{FF2B5EF4-FFF2-40B4-BE49-F238E27FC236}">
                <a16:creationId xmlns:a16="http://schemas.microsoft.com/office/drawing/2014/main" id="{770D2CFE-AEA6-4C1A-9A5C-9B9F2968305A}"/>
              </a:ext>
            </a:extLst>
          </p:cNvPr>
          <p:cNvPicPr>
            <a:picLocks noChangeAspect="1"/>
          </p:cNvPicPr>
          <p:nvPr/>
        </p:nvPicPr>
        <p:blipFill>
          <a:blip r:embed="rId4"/>
          <a:stretch>
            <a:fillRect/>
          </a:stretch>
        </p:blipFill>
        <p:spPr>
          <a:xfrm>
            <a:off x="84537" y="195486"/>
            <a:ext cx="4944419" cy="1008112"/>
          </a:xfrm>
          <a:prstGeom prst="rect">
            <a:avLst/>
          </a:prstGeom>
        </p:spPr>
      </p:pic>
      <p:pic>
        <p:nvPicPr>
          <p:cNvPr id="6" name="Obraz 5">
            <a:extLst>
              <a:ext uri="{FF2B5EF4-FFF2-40B4-BE49-F238E27FC236}">
                <a16:creationId xmlns:a16="http://schemas.microsoft.com/office/drawing/2014/main" id="{184478C0-236D-412E-9C41-4ECDBD85B4B4}"/>
              </a:ext>
            </a:extLst>
          </p:cNvPr>
          <p:cNvPicPr>
            <a:picLocks noChangeAspect="1"/>
          </p:cNvPicPr>
          <p:nvPr/>
        </p:nvPicPr>
        <p:blipFill>
          <a:blip r:embed="rId5"/>
          <a:stretch>
            <a:fillRect/>
          </a:stretch>
        </p:blipFill>
        <p:spPr>
          <a:xfrm>
            <a:off x="116969" y="3003797"/>
            <a:ext cx="5544615" cy="1389001"/>
          </a:xfrm>
          <a:prstGeom prst="rect">
            <a:avLst/>
          </a:prstGeom>
        </p:spPr>
      </p:pic>
      <p:cxnSp>
        <p:nvCxnSpPr>
          <p:cNvPr id="8" name="Łącznik prosty 7">
            <a:extLst>
              <a:ext uri="{FF2B5EF4-FFF2-40B4-BE49-F238E27FC236}">
                <a16:creationId xmlns:a16="http://schemas.microsoft.com/office/drawing/2014/main" id="{A39191E9-B316-4078-9575-405F6AB5DE64}"/>
              </a:ext>
            </a:extLst>
          </p:cNvPr>
          <p:cNvCxnSpPr/>
          <p:nvPr/>
        </p:nvCxnSpPr>
        <p:spPr>
          <a:xfrm>
            <a:off x="179512" y="1275606"/>
            <a:ext cx="2736304"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pic>
        <p:nvPicPr>
          <p:cNvPr id="5" name="Obraz 4">
            <a:extLst>
              <a:ext uri="{FF2B5EF4-FFF2-40B4-BE49-F238E27FC236}">
                <a16:creationId xmlns:a16="http://schemas.microsoft.com/office/drawing/2014/main" id="{16DB633D-0789-4D73-845B-4F9AA57E7200}"/>
              </a:ext>
            </a:extLst>
          </p:cNvPr>
          <p:cNvPicPr>
            <a:picLocks noChangeAspect="1"/>
          </p:cNvPicPr>
          <p:nvPr/>
        </p:nvPicPr>
        <p:blipFill>
          <a:blip r:embed="rId6"/>
          <a:stretch>
            <a:fillRect/>
          </a:stretch>
        </p:blipFill>
        <p:spPr>
          <a:xfrm>
            <a:off x="5061162" y="-10802"/>
            <a:ext cx="3657391" cy="5143500"/>
          </a:xfrm>
          <a:prstGeom prst="rect">
            <a:avLst/>
          </a:prstGeom>
        </p:spPr>
      </p:pic>
      <p:sp>
        <p:nvSpPr>
          <p:cNvPr id="2" name="Prostokąt 1">
            <a:extLst>
              <a:ext uri="{FF2B5EF4-FFF2-40B4-BE49-F238E27FC236}">
                <a16:creationId xmlns:a16="http://schemas.microsoft.com/office/drawing/2014/main" id="{D8EDF49A-5B61-40B9-B2E7-62AAD61356AA}"/>
              </a:ext>
            </a:extLst>
          </p:cNvPr>
          <p:cNvSpPr/>
          <p:nvPr/>
        </p:nvSpPr>
        <p:spPr>
          <a:xfrm>
            <a:off x="0" y="4587974"/>
            <a:ext cx="5028956" cy="54736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17115469"/>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771550"/>
            <a:ext cx="8712968" cy="2826619"/>
          </a:xfrm>
        </p:spPr>
        <p:txBody>
          <a:bodyPr>
            <a:normAutofit/>
          </a:bodyPr>
          <a:lstStyle/>
          <a:p>
            <a:pPr marL="0" indent="0">
              <a:buNone/>
            </a:pPr>
            <a:endParaRPr lang="pl-PL" sz="3500" dirty="0"/>
          </a:p>
          <a:p>
            <a:endParaRPr lang="fr-FR" sz="1800" dirty="0">
              <a:latin typeface="Calibri"/>
              <a:cs typeface="Calibri"/>
            </a:endParaRPr>
          </a:p>
        </p:txBody>
      </p:sp>
      <p:pic>
        <p:nvPicPr>
          <p:cNvPr id="15" name="Obraz 14">
            <a:extLst>
              <a:ext uri="{FF2B5EF4-FFF2-40B4-BE49-F238E27FC236}">
                <a16:creationId xmlns:a16="http://schemas.microsoft.com/office/drawing/2014/main" id="{793A2A66-3051-4544-8724-5B6534DDA7BB}"/>
              </a:ext>
            </a:extLst>
          </p:cNvPr>
          <p:cNvPicPr>
            <a:picLocks noChangeAspect="1"/>
          </p:cNvPicPr>
          <p:nvPr/>
        </p:nvPicPr>
        <p:blipFill>
          <a:blip r:embed="rId3"/>
          <a:stretch>
            <a:fillRect/>
          </a:stretch>
        </p:blipFill>
        <p:spPr>
          <a:xfrm>
            <a:off x="74790" y="264284"/>
            <a:ext cx="3895645" cy="2075249"/>
          </a:xfrm>
          <a:prstGeom prst="rect">
            <a:avLst/>
          </a:prstGeom>
        </p:spPr>
      </p:pic>
      <p:pic>
        <p:nvPicPr>
          <p:cNvPr id="16" name="Obraz 15">
            <a:extLst>
              <a:ext uri="{FF2B5EF4-FFF2-40B4-BE49-F238E27FC236}">
                <a16:creationId xmlns:a16="http://schemas.microsoft.com/office/drawing/2014/main" id="{9F85C4C9-162B-4D56-AEF4-B97804AAFBDC}"/>
              </a:ext>
            </a:extLst>
          </p:cNvPr>
          <p:cNvPicPr>
            <a:picLocks noChangeAspect="1"/>
          </p:cNvPicPr>
          <p:nvPr/>
        </p:nvPicPr>
        <p:blipFill>
          <a:blip r:embed="rId4"/>
          <a:stretch>
            <a:fillRect/>
          </a:stretch>
        </p:blipFill>
        <p:spPr>
          <a:xfrm>
            <a:off x="-14289" y="3123236"/>
            <a:ext cx="4394851" cy="982199"/>
          </a:xfrm>
          <a:prstGeom prst="rect">
            <a:avLst/>
          </a:prstGeom>
        </p:spPr>
      </p:pic>
      <p:cxnSp>
        <p:nvCxnSpPr>
          <p:cNvPr id="11" name="Łącznik prosty 10">
            <a:extLst>
              <a:ext uri="{FF2B5EF4-FFF2-40B4-BE49-F238E27FC236}">
                <a16:creationId xmlns:a16="http://schemas.microsoft.com/office/drawing/2014/main" id="{4D04DE30-0DE0-4B09-B18C-32FCFE18D87F}"/>
              </a:ext>
            </a:extLst>
          </p:cNvPr>
          <p:cNvCxnSpPr>
            <a:cxnSpLocks/>
          </p:cNvCxnSpPr>
          <p:nvPr/>
        </p:nvCxnSpPr>
        <p:spPr>
          <a:xfrm>
            <a:off x="30065" y="2931790"/>
            <a:ext cx="3888432"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sp>
        <p:nvSpPr>
          <p:cNvPr id="12" name="pole tekstowe 11">
            <a:extLst>
              <a:ext uri="{FF2B5EF4-FFF2-40B4-BE49-F238E27FC236}">
                <a16:creationId xmlns:a16="http://schemas.microsoft.com/office/drawing/2014/main" id="{ACD8B51A-BD3B-4EBB-A1A0-A49456C39363}"/>
              </a:ext>
            </a:extLst>
          </p:cNvPr>
          <p:cNvSpPr txBox="1"/>
          <p:nvPr/>
        </p:nvSpPr>
        <p:spPr>
          <a:xfrm>
            <a:off x="708093" y="2435255"/>
            <a:ext cx="2733762" cy="461665"/>
          </a:xfrm>
          <a:prstGeom prst="rect">
            <a:avLst/>
          </a:prstGeom>
          <a:noFill/>
        </p:spPr>
        <p:txBody>
          <a:bodyPr wrap="none" rtlCol="0">
            <a:spAutoFit/>
          </a:bodyPr>
          <a:lstStyle/>
          <a:p>
            <a:r>
              <a:rPr lang="pl-PL" sz="2400" b="1" dirty="0" err="1">
                <a:solidFill>
                  <a:srgbClr val="C00000"/>
                </a:solidFill>
              </a:rPr>
              <a:t>Advances</a:t>
            </a:r>
            <a:r>
              <a:rPr lang="pl-PL" sz="2400" b="1" dirty="0">
                <a:solidFill>
                  <a:srgbClr val="C00000"/>
                </a:solidFill>
              </a:rPr>
              <a:t> in Science</a:t>
            </a:r>
          </a:p>
        </p:txBody>
      </p:sp>
      <p:pic>
        <p:nvPicPr>
          <p:cNvPr id="5" name="Obraz 4">
            <a:extLst>
              <a:ext uri="{FF2B5EF4-FFF2-40B4-BE49-F238E27FC236}">
                <a16:creationId xmlns:a16="http://schemas.microsoft.com/office/drawing/2014/main" id="{B7049429-FD8D-4AEC-AD74-BB9CC2AB9F21}"/>
              </a:ext>
            </a:extLst>
          </p:cNvPr>
          <p:cNvPicPr>
            <a:picLocks noChangeAspect="1"/>
          </p:cNvPicPr>
          <p:nvPr/>
        </p:nvPicPr>
        <p:blipFill>
          <a:blip r:embed="rId5"/>
          <a:stretch>
            <a:fillRect/>
          </a:stretch>
        </p:blipFill>
        <p:spPr>
          <a:xfrm>
            <a:off x="3970435" y="-22724"/>
            <a:ext cx="5143500" cy="5143500"/>
          </a:xfrm>
          <a:prstGeom prst="rect">
            <a:avLst/>
          </a:prstGeom>
        </p:spPr>
      </p:pic>
      <p:sp>
        <p:nvSpPr>
          <p:cNvPr id="2" name="pole tekstowe 1">
            <a:extLst>
              <a:ext uri="{FF2B5EF4-FFF2-40B4-BE49-F238E27FC236}">
                <a16:creationId xmlns:a16="http://schemas.microsoft.com/office/drawing/2014/main" id="{7E64C610-66DD-49EF-B4E6-3E41BCEB801D}"/>
              </a:ext>
            </a:extLst>
          </p:cNvPr>
          <p:cNvSpPr txBox="1"/>
          <p:nvPr/>
        </p:nvSpPr>
        <p:spPr>
          <a:xfrm>
            <a:off x="1475656" y="221272"/>
            <a:ext cx="2345332" cy="646331"/>
          </a:xfrm>
          <a:prstGeom prst="rect">
            <a:avLst/>
          </a:prstGeom>
          <a:noFill/>
        </p:spPr>
        <p:txBody>
          <a:bodyPr wrap="square" rtlCol="0">
            <a:spAutoFit/>
          </a:bodyPr>
          <a:lstStyle/>
          <a:p>
            <a:pPr algn="ctr"/>
            <a:r>
              <a:rPr lang="pl-PL" b="1" dirty="0">
                <a:solidFill>
                  <a:srgbClr val="C00000"/>
                </a:solidFill>
              </a:rPr>
              <a:t>Pierwsze ogłoszenie wyników TELEREH-HF</a:t>
            </a:r>
          </a:p>
        </p:txBody>
      </p:sp>
    </p:spTree>
    <p:extLst>
      <p:ext uri="{BB962C8B-B14F-4D97-AF65-F5344CB8AC3E}">
        <p14:creationId xmlns:p14="http://schemas.microsoft.com/office/powerpoint/2010/main" val="983725316"/>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771550"/>
            <a:ext cx="8712968" cy="2826619"/>
          </a:xfrm>
        </p:spPr>
        <p:txBody>
          <a:bodyPr>
            <a:normAutofit/>
          </a:bodyPr>
          <a:lstStyle/>
          <a:p>
            <a:pPr marL="0" indent="0">
              <a:buNone/>
            </a:pPr>
            <a:endParaRPr lang="pl-PL" sz="3500" dirty="0"/>
          </a:p>
          <a:p>
            <a:endParaRPr lang="fr-FR" sz="1800" dirty="0">
              <a:latin typeface="Calibri"/>
              <a:cs typeface="Calibri"/>
            </a:endParaRPr>
          </a:p>
        </p:txBody>
      </p:sp>
      <p:sp>
        <p:nvSpPr>
          <p:cNvPr id="10" name="pole tekstowe 9">
            <a:extLst>
              <a:ext uri="{FF2B5EF4-FFF2-40B4-BE49-F238E27FC236}">
                <a16:creationId xmlns:a16="http://schemas.microsoft.com/office/drawing/2014/main" id="{9BE14F42-CAE6-435A-A249-9D345F036578}"/>
              </a:ext>
            </a:extLst>
          </p:cNvPr>
          <p:cNvSpPr txBox="1"/>
          <p:nvPr/>
        </p:nvSpPr>
        <p:spPr>
          <a:xfrm>
            <a:off x="179512" y="4515966"/>
            <a:ext cx="2304256" cy="576064"/>
          </a:xfrm>
          <a:prstGeom prst="rect">
            <a:avLst/>
          </a:prstGeom>
          <a:solidFill>
            <a:schemeClr val="bg1"/>
          </a:solidFill>
        </p:spPr>
        <p:txBody>
          <a:bodyPr wrap="square" rtlCol="0">
            <a:spAutoFit/>
          </a:bodyPr>
          <a:lstStyle/>
          <a:p>
            <a:endParaRPr lang="pl-PL" dirty="0"/>
          </a:p>
        </p:txBody>
      </p:sp>
      <p:pic>
        <p:nvPicPr>
          <p:cNvPr id="4" name="Obraz 3">
            <a:extLst>
              <a:ext uri="{FF2B5EF4-FFF2-40B4-BE49-F238E27FC236}">
                <a16:creationId xmlns:a16="http://schemas.microsoft.com/office/drawing/2014/main" id="{7510400D-43C3-447E-BA33-900136F71939}"/>
              </a:ext>
            </a:extLst>
          </p:cNvPr>
          <p:cNvPicPr>
            <a:picLocks noChangeAspect="1"/>
          </p:cNvPicPr>
          <p:nvPr/>
        </p:nvPicPr>
        <p:blipFill>
          <a:blip r:embed="rId3"/>
          <a:stretch>
            <a:fillRect/>
          </a:stretch>
        </p:blipFill>
        <p:spPr>
          <a:xfrm>
            <a:off x="1143000" y="0"/>
            <a:ext cx="6858000" cy="5143500"/>
          </a:xfrm>
          <a:prstGeom prst="rect">
            <a:avLst/>
          </a:prstGeom>
        </p:spPr>
      </p:pic>
      <p:pic>
        <p:nvPicPr>
          <p:cNvPr id="6" name="Obraz 5">
            <a:extLst>
              <a:ext uri="{FF2B5EF4-FFF2-40B4-BE49-F238E27FC236}">
                <a16:creationId xmlns:a16="http://schemas.microsoft.com/office/drawing/2014/main" id="{0FA81339-8CDA-44AD-BF82-05908B07D929}"/>
              </a:ext>
            </a:extLst>
          </p:cNvPr>
          <p:cNvPicPr>
            <a:picLocks noChangeAspect="1"/>
          </p:cNvPicPr>
          <p:nvPr/>
        </p:nvPicPr>
        <p:blipFill>
          <a:blip r:embed="rId4"/>
          <a:stretch>
            <a:fillRect/>
          </a:stretch>
        </p:blipFill>
        <p:spPr>
          <a:xfrm>
            <a:off x="3995936" y="-20538"/>
            <a:ext cx="1944216" cy="1458162"/>
          </a:xfrm>
          <a:prstGeom prst="rect">
            <a:avLst/>
          </a:prstGeom>
        </p:spPr>
      </p:pic>
      <p:pic>
        <p:nvPicPr>
          <p:cNvPr id="8" name="Obraz 7">
            <a:extLst>
              <a:ext uri="{FF2B5EF4-FFF2-40B4-BE49-F238E27FC236}">
                <a16:creationId xmlns:a16="http://schemas.microsoft.com/office/drawing/2014/main" id="{D4D300B9-2D51-45A0-A29B-2550695F8D97}"/>
              </a:ext>
            </a:extLst>
          </p:cNvPr>
          <p:cNvPicPr>
            <a:picLocks noChangeAspect="1"/>
          </p:cNvPicPr>
          <p:nvPr/>
        </p:nvPicPr>
        <p:blipFill>
          <a:blip r:embed="rId5"/>
          <a:stretch>
            <a:fillRect/>
          </a:stretch>
        </p:blipFill>
        <p:spPr>
          <a:xfrm>
            <a:off x="28283" y="0"/>
            <a:ext cx="3967653" cy="1351244"/>
          </a:xfrm>
          <a:prstGeom prst="rect">
            <a:avLst/>
          </a:prstGeom>
        </p:spPr>
      </p:pic>
      <p:sp>
        <p:nvSpPr>
          <p:cNvPr id="2" name="pole tekstowe 1">
            <a:extLst>
              <a:ext uri="{FF2B5EF4-FFF2-40B4-BE49-F238E27FC236}">
                <a16:creationId xmlns:a16="http://schemas.microsoft.com/office/drawing/2014/main" id="{55604A6F-D694-4F19-9C86-37092725323D}"/>
              </a:ext>
            </a:extLst>
          </p:cNvPr>
          <p:cNvSpPr txBox="1"/>
          <p:nvPr/>
        </p:nvSpPr>
        <p:spPr>
          <a:xfrm>
            <a:off x="5940152" y="195486"/>
            <a:ext cx="3203848" cy="646331"/>
          </a:xfrm>
          <a:prstGeom prst="rect">
            <a:avLst/>
          </a:prstGeom>
          <a:solidFill>
            <a:schemeClr val="bg1"/>
          </a:solidFill>
        </p:spPr>
        <p:txBody>
          <a:bodyPr wrap="square" rtlCol="0">
            <a:spAutoFit/>
          </a:bodyPr>
          <a:lstStyle/>
          <a:p>
            <a:pPr algn="ctr"/>
            <a:r>
              <a:rPr lang="pl-PL" b="1" dirty="0">
                <a:solidFill>
                  <a:srgbClr val="C00000"/>
                </a:solidFill>
              </a:rPr>
              <a:t>Gościliśmy na stoisku PTK </a:t>
            </a:r>
          </a:p>
          <a:p>
            <a:pPr algn="ctr"/>
            <a:r>
              <a:rPr lang="pl-PL" b="1" dirty="0">
                <a:solidFill>
                  <a:srgbClr val="C00000"/>
                </a:solidFill>
              </a:rPr>
              <a:t>w czasie Kongresu ESC w Paryżu</a:t>
            </a:r>
          </a:p>
        </p:txBody>
      </p:sp>
    </p:spTree>
    <p:extLst>
      <p:ext uri="{BB962C8B-B14F-4D97-AF65-F5344CB8AC3E}">
        <p14:creationId xmlns:p14="http://schemas.microsoft.com/office/powerpoint/2010/main" val="2347001813"/>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C1E3B5-B4BD-4902-A069-1187A7D25B57}"/>
              </a:ext>
            </a:extLst>
          </p:cNvPr>
          <p:cNvSpPr>
            <a:spLocks noGrp="1"/>
          </p:cNvSpPr>
          <p:nvPr>
            <p:ph type="ctrTitle"/>
          </p:nvPr>
        </p:nvSpPr>
        <p:spPr/>
        <p:txBody>
          <a:bodyPr/>
          <a:lstStyle/>
          <a:p>
            <a:endParaRPr lang="pl-PL" dirty="0"/>
          </a:p>
        </p:txBody>
      </p:sp>
      <p:sp>
        <p:nvSpPr>
          <p:cNvPr id="3" name="Podtytuł 2">
            <a:extLst>
              <a:ext uri="{FF2B5EF4-FFF2-40B4-BE49-F238E27FC236}">
                <a16:creationId xmlns:a16="http://schemas.microsoft.com/office/drawing/2014/main" id="{5A1229AC-EB26-4915-A93A-4B6F60CC2A94}"/>
              </a:ext>
            </a:extLst>
          </p:cNvPr>
          <p:cNvSpPr>
            <a:spLocks noGrp="1"/>
          </p:cNvSpPr>
          <p:nvPr>
            <p:ph type="subTitle" idx="1"/>
          </p:nvPr>
        </p:nvSpPr>
        <p:spPr/>
        <p:txBody>
          <a:bodyPr/>
          <a:lstStyle/>
          <a:p>
            <a:endParaRPr lang="pl-PL"/>
          </a:p>
        </p:txBody>
      </p:sp>
      <p:pic>
        <p:nvPicPr>
          <p:cNvPr id="5" name="Obraz 4">
            <a:extLst>
              <a:ext uri="{FF2B5EF4-FFF2-40B4-BE49-F238E27FC236}">
                <a16:creationId xmlns:a16="http://schemas.microsoft.com/office/drawing/2014/main" id="{C7094806-C994-48AF-B850-0D695CD20B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394" y="0"/>
            <a:ext cx="7193289" cy="5143500"/>
          </a:xfrm>
          <a:prstGeom prst="rect">
            <a:avLst/>
          </a:prstGeom>
        </p:spPr>
      </p:pic>
      <p:pic>
        <p:nvPicPr>
          <p:cNvPr id="6" name="Obraz 5">
            <a:extLst>
              <a:ext uri="{FF2B5EF4-FFF2-40B4-BE49-F238E27FC236}">
                <a16:creationId xmlns:a16="http://schemas.microsoft.com/office/drawing/2014/main" id="{CDC4123D-D678-4F3B-88AE-7ED867D1A6EF}"/>
              </a:ext>
            </a:extLst>
          </p:cNvPr>
          <p:cNvPicPr>
            <a:picLocks noChangeAspect="1"/>
          </p:cNvPicPr>
          <p:nvPr/>
        </p:nvPicPr>
        <p:blipFill>
          <a:blip r:embed="rId3"/>
          <a:stretch>
            <a:fillRect/>
          </a:stretch>
        </p:blipFill>
        <p:spPr>
          <a:xfrm>
            <a:off x="0" y="4482714"/>
            <a:ext cx="3963392" cy="660786"/>
          </a:xfrm>
          <a:prstGeom prst="rect">
            <a:avLst/>
          </a:prstGeom>
        </p:spPr>
      </p:pic>
      <p:pic>
        <p:nvPicPr>
          <p:cNvPr id="7" name="Obraz 6">
            <a:extLst>
              <a:ext uri="{FF2B5EF4-FFF2-40B4-BE49-F238E27FC236}">
                <a16:creationId xmlns:a16="http://schemas.microsoft.com/office/drawing/2014/main" id="{1FDC5AE9-279D-4BE4-B47D-106F2FCFA252}"/>
              </a:ext>
            </a:extLst>
          </p:cNvPr>
          <p:cNvPicPr>
            <a:picLocks noChangeAspect="1"/>
          </p:cNvPicPr>
          <p:nvPr/>
        </p:nvPicPr>
        <p:blipFill>
          <a:blip r:embed="rId4"/>
          <a:stretch>
            <a:fillRect/>
          </a:stretch>
        </p:blipFill>
        <p:spPr>
          <a:xfrm>
            <a:off x="1547664" y="0"/>
            <a:ext cx="5934075" cy="1149350"/>
          </a:xfrm>
          <a:prstGeom prst="rect">
            <a:avLst/>
          </a:prstGeom>
        </p:spPr>
      </p:pic>
    </p:spTree>
    <p:extLst>
      <p:ext uri="{BB962C8B-B14F-4D97-AF65-F5344CB8AC3E}">
        <p14:creationId xmlns:p14="http://schemas.microsoft.com/office/powerpoint/2010/main" val="1639868035"/>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C1E3B5-B4BD-4902-A069-1187A7D25B57}"/>
              </a:ext>
            </a:extLst>
          </p:cNvPr>
          <p:cNvSpPr>
            <a:spLocks noGrp="1"/>
          </p:cNvSpPr>
          <p:nvPr>
            <p:ph type="ctrTitle"/>
          </p:nvPr>
        </p:nvSpPr>
        <p:spPr/>
        <p:txBody>
          <a:bodyPr/>
          <a:lstStyle/>
          <a:p>
            <a:endParaRPr lang="pl-PL" dirty="0"/>
          </a:p>
        </p:txBody>
      </p:sp>
      <p:sp>
        <p:nvSpPr>
          <p:cNvPr id="3" name="Podtytuł 2">
            <a:extLst>
              <a:ext uri="{FF2B5EF4-FFF2-40B4-BE49-F238E27FC236}">
                <a16:creationId xmlns:a16="http://schemas.microsoft.com/office/drawing/2014/main" id="{5A1229AC-EB26-4915-A93A-4B6F60CC2A94}"/>
              </a:ext>
            </a:extLst>
          </p:cNvPr>
          <p:cNvSpPr>
            <a:spLocks noGrp="1"/>
          </p:cNvSpPr>
          <p:nvPr>
            <p:ph type="subTitle" idx="1"/>
          </p:nvPr>
        </p:nvSpPr>
        <p:spPr/>
        <p:txBody>
          <a:bodyPr/>
          <a:lstStyle/>
          <a:p>
            <a:endParaRPr lang="pl-PL"/>
          </a:p>
        </p:txBody>
      </p:sp>
      <p:pic>
        <p:nvPicPr>
          <p:cNvPr id="5" name="Obraz 4">
            <a:extLst>
              <a:ext uri="{FF2B5EF4-FFF2-40B4-BE49-F238E27FC236}">
                <a16:creationId xmlns:a16="http://schemas.microsoft.com/office/drawing/2014/main" id="{428C1D6F-965D-4443-A640-C20B61A02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387" y="0"/>
            <a:ext cx="7134296" cy="5143500"/>
          </a:xfrm>
          <a:prstGeom prst="rect">
            <a:avLst/>
          </a:prstGeom>
        </p:spPr>
      </p:pic>
      <p:pic>
        <p:nvPicPr>
          <p:cNvPr id="6" name="Obraz 5">
            <a:extLst>
              <a:ext uri="{FF2B5EF4-FFF2-40B4-BE49-F238E27FC236}">
                <a16:creationId xmlns:a16="http://schemas.microsoft.com/office/drawing/2014/main" id="{B05DA1D3-6E64-4FE4-BFA1-29EDC8B9DA39}"/>
              </a:ext>
            </a:extLst>
          </p:cNvPr>
          <p:cNvPicPr>
            <a:picLocks noChangeAspect="1"/>
          </p:cNvPicPr>
          <p:nvPr/>
        </p:nvPicPr>
        <p:blipFill>
          <a:blip r:embed="rId3"/>
          <a:stretch>
            <a:fillRect/>
          </a:stretch>
        </p:blipFill>
        <p:spPr>
          <a:xfrm>
            <a:off x="0" y="4482714"/>
            <a:ext cx="2699792" cy="660786"/>
          </a:xfrm>
          <a:prstGeom prst="rect">
            <a:avLst/>
          </a:prstGeom>
        </p:spPr>
      </p:pic>
      <p:pic>
        <p:nvPicPr>
          <p:cNvPr id="7" name="Obraz 6">
            <a:extLst>
              <a:ext uri="{FF2B5EF4-FFF2-40B4-BE49-F238E27FC236}">
                <a16:creationId xmlns:a16="http://schemas.microsoft.com/office/drawing/2014/main" id="{D45C3216-4C53-4D0E-BBD7-9A0C0CF31AAD}"/>
              </a:ext>
            </a:extLst>
          </p:cNvPr>
          <p:cNvPicPr>
            <a:picLocks noChangeAspect="1"/>
          </p:cNvPicPr>
          <p:nvPr/>
        </p:nvPicPr>
        <p:blipFill>
          <a:blip r:embed="rId4"/>
          <a:stretch>
            <a:fillRect/>
          </a:stretch>
        </p:blipFill>
        <p:spPr>
          <a:xfrm>
            <a:off x="5732372" y="4437615"/>
            <a:ext cx="3411627" cy="660786"/>
          </a:xfrm>
          <a:prstGeom prst="rect">
            <a:avLst/>
          </a:prstGeom>
        </p:spPr>
      </p:pic>
      <p:pic>
        <p:nvPicPr>
          <p:cNvPr id="9" name="Obraz 8">
            <a:extLst>
              <a:ext uri="{FF2B5EF4-FFF2-40B4-BE49-F238E27FC236}">
                <a16:creationId xmlns:a16="http://schemas.microsoft.com/office/drawing/2014/main" id="{0DECEF32-8A9B-4BE5-9D2A-1726CDC587FD}"/>
              </a:ext>
            </a:extLst>
          </p:cNvPr>
          <p:cNvPicPr>
            <a:picLocks noChangeAspect="1"/>
          </p:cNvPicPr>
          <p:nvPr/>
        </p:nvPicPr>
        <p:blipFill>
          <a:blip r:embed="rId5"/>
          <a:stretch>
            <a:fillRect/>
          </a:stretch>
        </p:blipFill>
        <p:spPr>
          <a:xfrm>
            <a:off x="0" y="-85751"/>
            <a:ext cx="9144000" cy="1771667"/>
          </a:xfrm>
          <a:prstGeom prst="rect">
            <a:avLst/>
          </a:prstGeom>
        </p:spPr>
      </p:pic>
    </p:spTree>
    <p:extLst>
      <p:ext uri="{BB962C8B-B14F-4D97-AF65-F5344CB8AC3E}">
        <p14:creationId xmlns:p14="http://schemas.microsoft.com/office/powerpoint/2010/main" val="2853214454"/>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C1E3B5-B4BD-4902-A069-1187A7D25B57}"/>
              </a:ext>
            </a:extLst>
          </p:cNvPr>
          <p:cNvSpPr>
            <a:spLocks noGrp="1"/>
          </p:cNvSpPr>
          <p:nvPr>
            <p:ph type="ctrTitle"/>
          </p:nvPr>
        </p:nvSpPr>
        <p:spPr/>
        <p:txBody>
          <a:bodyPr/>
          <a:lstStyle/>
          <a:p>
            <a:endParaRPr lang="pl-PL" dirty="0"/>
          </a:p>
        </p:txBody>
      </p:sp>
      <p:sp>
        <p:nvSpPr>
          <p:cNvPr id="3" name="Podtytuł 2">
            <a:extLst>
              <a:ext uri="{FF2B5EF4-FFF2-40B4-BE49-F238E27FC236}">
                <a16:creationId xmlns:a16="http://schemas.microsoft.com/office/drawing/2014/main" id="{5A1229AC-EB26-4915-A93A-4B6F60CC2A94}"/>
              </a:ext>
            </a:extLst>
          </p:cNvPr>
          <p:cNvSpPr>
            <a:spLocks noGrp="1"/>
          </p:cNvSpPr>
          <p:nvPr>
            <p:ph type="subTitle" idx="1"/>
          </p:nvPr>
        </p:nvSpPr>
        <p:spPr/>
        <p:txBody>
          <a:bodyPr/>
          <a:lstStyle/>
          <a:p>
            <a:endParaRPr lang="pl-PL"/>
          </a:p>
        </p:txBody>
      </p:sp>
      <p:pic>
        <p:nvPicPr>
          <p:cNvPr id="11" name="Obraz 10">
            <a:extLst>
              <a:ext uri="{FF2B5EF4-FFF2-40B4-BE49-F238E27FC236}">
                <a16:creationId xmlns:a16="http://schemas.microsoft.com/office/drawing/2014/main" id="{93635B97-8BB6-43BF-8E77-9A93BF213D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264" y="0"/>
            <a:ext cx="7137543" cy="5143500"/>
          </a:xfrm>
          <a:prstGeom prst="rect">
            <a:avLst/>
          </a:prstGeom>
        </p:spPr>
      </p:pic>
      <p:pic>
        <p:nvPicPr>
          <p:cNvPr id="5" name="Obraz 4">
            <a:extLst>
              <a:ext uri="{FF2B5EF4-FFF2-40B4-BE49-F238E27FC236}">
                <a16:creationId xmlns:a16="http://schemas.microsoft.com/office/drawing/2014/main" id="{A531194D-2918-4EFD-B707-18BDD4C6E199}"/>
              </a:ext>
            </a:extLst>
          </p:cNvPr>
          <p:cNvPicPr>
            <a:picLocks noChangeAspect="1"/>
          </p:cNvPicPr>
          <p:nvPr/>
        </p:nvPicPr>
        <p:blipFill>
          <a:blip r:embed="rId3"/>
          <a:stretch>
            <a:fillRect/>
          </a:stretch>
        </p:blipFill>
        <p:spPr>
          <a:xfrm>
            <a:off x="0" y="4482714"/>
            <a:ext cx="2411760" cy="660786"/>
          </a:xfrm>
          <a:prstGeom prst="rect">
            <a:avLst/>
          </a:prstGeom>
        </p:spPr>
      </p:pic>
      <p:pic>
        <p:nvPicPr>
          <p:cNvPr id="6" name="Obraz 5">
            <a:extLst>
              <a:ext uri="{FF2B5EF4-FFF2-40B4-BE49-F238E27FC236}">
                <a16:creationId xmlns:a16="http://schemas.microsoft.com/office/drawing/2014/main" id="{2B78A324-0EEB-4B67-983D-28A956137367}"/>
              </a:ext>
            </a:extLst>
          </p:cNvPr>
          <p:cNvPicPr>
            <a:picLocks noChangeAspect="1"/>
          </p:cNvPicPr>
          <p:nvPr/>
        </p:nvPicPr>
        <p:blipFill>
          <a:blip r:embed="rId4"/>
          <a:stretch>
            <a:fillRect/>
          </a:stretch>
        </p:blipFill>
        <p:spPr>
          <a:xfrm>
            <a:off x="5717069" y="-23301"/>
            <a:ext cx="3411627" cy="660786"/>
          </a:xfrm>
          <a:prstGeom prst="rect">
            <a:avLst/>
          </a:prstGeom>
        </p:spPr>
      </p:pic>
    </p:spTree>
    <p:extLst>
      <p:ext uri="{BB962C8B-B14F-4D97-AF65-F5344CB8AC3E}">
        <p14:creationId xmlns:p14="http://schemas.microsoft.com/office/powerpoint/2010/main" val="3637412018"/>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771550"/>
            <a:ext cx="8712968" cy="2826619"/>
          </a:xfrm>
        </p:spPr>
        <p:txBody>
          <a:bodyPr>
            <a:normAutofit/>
          </a:bodyPr>
          <a:lstStyle/>
          <a:p>
            <a:pPr marL="0" indent="0">
              <a:buNone/>
            </a:pPr>
            <a:endParaRPr lang="pl-PL" sz="3500" dirty="0"/>
          </a:p>
          <a:p>
            <a:endParaRPr lang="fr-FR" sz="1800" dirty="0">
              <a:latin typeface="Calibri"/>
              <a:cs typeface="Calibri"/>
            </a:endParaRPr>
          </a:p>
        </p:txBody>
      </p:sp>
      <p:pic>
        <p:nvPicPr>
          <p:cNvPr id="9" name="Obraz 8">
            <a:extLst>
              <a:ext uri="{FF2B5EF4-FFF2-40B4-BE49-F238E27FC236}">
                <a16:creationId xmlns:a16="http://schemas.microsoft.com/office/drawing/2014/main" id="{E9CD48B9-8532-44E9-A1B1-F49D1F43C785}"/>
              </a:ext>
            </a:extLst>
          </p:cNvPr>
          <p:cNvPicPr>
            <a:picLocks noChangeAspect="1"/>
          </p:cNvPicPr>
          <p:nvPr/>
        </p:nvPicPr>
        <p:blipFill>
          <a:blip r:embed="rId3"/>
          <a:stretch>
            <a:fillRect/>
          </a:stretch>
        </p:blipFill>
        <p:spPr>
          <a:xfrm>
            <a:off x="1343025" y="30162"/>
            <a:ext cx="6457950" cy="5083175"/>
          </a:xfrm>
          <a:prstGeom prst="rect">
            <a:avLst/>
          </a:prstGeom>
        </p:spPr>
      </p:pic>
      <p:sp>
        <p:nvSpPr>
          <p:cNvPr id="10" name="pole tekstowe 9">
            <a:extLst>
              <a:ext uri="{FF2B5EF4-FFF2-40B4-BE49-F238E27FC236}">
                <a16:creationId xmlns:a16="http://schemas.microsoft.com/office/drawing/2014/main" id="{9BE14F42-CAE6-435A-A249-9D345F036578}"/>
              </a:ext>
            </a:extLst>
          </p:cNvPr>
          <p:cNvSpPr txBox="1"/>
          <p:nvPr/>
        </p:nvSpPr>
        <p:spPr>
          <a:xfrm>
            <a:off x="179512" y="4515966"/>
            <a:ext cx="1368152" cy="576064"/>
          </a:xfrm>
          <a:prstGeom prst="rect">
            <a:avLst/>
          </a:prstGeom>
          <a:solidFill>
            <a:schemeClr val="bg1"/>
          </a:solidFill>
        </p:spPr>
        <p:txBody>
          <a:bodyPr wrap="square" rtlCol="0">
            <a:spAutoFit/>
          </a:bodyPr>
          <a:lstStyle/>
          <a:p>
            <a:endParaRPr lang="pl-PL" dirty="0"/>
          </a:p>
        </p:txBody>
      </p:sp>
    </p:spTree>
    <p:extLst>
      <p:ext uri="{BB962C8B-B14F-4D97-AF65-F5344CB8AC3E}">
        <p14:creationId xmlns:p14="http://schemas.microsoft.com/office/powerpoint/2010/main" val="3521734516"/>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DC1E3B5-B4BD-4902-A069-1187A7D25B57}"/>
              </a:ext>
            </a:extLst>
          </p:cNvPr>
          <p:cNvSpPr>
            <a:spLocks noGrp="1"/>
          </p:cNvSpPr>
          <p:nvPr>
            <p:ph type="ctrTitle"/>
          </p:nvPr>
        </p:nvSpPr>
        <p:spPr/>
        <p:txBody>
          <a:bodyPr/>
          <a:lstStyle/>
          <a:p>
            <a:endParaRPr lang="pl-PL" dirty="0"/>
          </a:p>
        </p:txBody>
      </p:sp>
      <p:sp>
        <p:nvSpPr>
          <p:cNvPr id="3" name="Podtytuł 2">
            <a:extLst>
              <a:ext uri="{FF2B5EF4-FFF2-40B4-BE49-F238E27FC236}">
                <a16:creationId xmlns:a16="http://schemas.microsoft.com/office/drawing/2014/main" id="{5A1229AC-EB26-4915-A93A-4B6F60CC2A94}"/>
              </a:ext>
            </a:extLst>
          </p:cNvPr>
          <p:cNvSpPr>
            <a:spLocks noGrp="1"/>
          </p:cNvSpPr>
          <p:nvPr>
            <p:ph type="subTitle" idx="1"/>
          </p:nvPr>
        </p:nvSpPr>
        <p:spPr/>
        <p:txBody>
          <a:bodyPr/>
          <a:lstStyle/>
          <a:p>
            <a:endParaRPr lang="pl-PL"/>
          </a:p>
        </p:txBody>
      </p:sp>
      <p:pic>
        <p:nvPicPr>
          <p:cNvPr id="5" name="Obraz 4">
            <a:extLst>
              <a:ext uri="{FF2B5EF4-FFF2-40B4-BE49-F238E27FC236}">
                <a16:creationId xmlns:a16="http://schemas.microsoft.com/office/drawing/2014/main" id="{555802D8-E449-4280-9D7C-3199B4719A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639" y="0"/>
            <a:ext cx="7092418" cy="5143500"/>
          </a:xfrm>
          <a:prstGeom prst="rect">
            <a:avLst/>
          </a:prstGeom>
        </p:spPr>
      </p:pic>
      <p:pic>
        <p:nvPicPr>
          <p:cNvPr id="6" name="Obraz 5">
            <a:extLst>
              <a:ext uri="{FF2B5EF4-FFF2-40B4-BE49-F238E27FC236}">
                <a16:creationId xmlns:a16="http://schemas.microsoft.com/office/drawing/2014/main" id="{814557ED-9CEC-486A-8DE6-2927990CA501}"/>
              </a:ext>
            </a:extLst>
          </p:cNvPr>
          <p:cNvPicPr>
            <a:picLocks noChangeAspect="1"/>
          </p:cNvPicPr>
          <p:nvPr/>
        </p:nvPicPr>
        <p:blipFill>
          <a:blip r:embed="rId3"/>
          <a:stretch>
            <a:fillRect/>
          </a:stretch>
        </p:blipFill>
        <p:spPr>
          <a:xfrm>
            <a:off x="0" y="4482714"/>
            <a:ext cx="2627784" cy="660786"/>
          </a:xfrm>
          <a:prstGeom prst="rect">
            <a:avLst/>
          </a:prstGeom>
        </p:spPr>
      </p:pic>
      <p:pic>
        <p:nvPicPr>
          <p:cNvPr id="7" name="Obraz 6">
            <a:extLst>
              <a:ext uri="{FF2B5EF4-FFF2-40B4-BE49-F238E27FC236}">
                <a16:creationId xmlns:a16="http://schemas.microsoft.com/office/drawing/2014/main" id="{89B5F2BD-0295-4606-B2B8-05E7C6C0B889}"/>
              </a:ext>
            </a:extLst>
          </p:cNvPr>
          <p:cNvPicPr>
            <a:picLocks noChangeAspect="1"/>
          </p:cNvPicPr>
          <p:nvPr/>
        </p:nvPicPr>
        <p:blipFill>
          <a:blip r:embed="rId4"/>
          <a:stretch>
            <a:fillRect/>
          </a:stretch>
        </p:blipFill>
        <p:spPr>
          <a:xfrm>
            <a:off x="6732240" y="3250541"/>
            <a:ext cx="2411760" cy="1898343"/>
          </a:xfrm>
          <a:prstGeom prst="rect">
            <a:avLst/>
          </a:prstGeom>
        </p:spPr>
      </p:pic>
      <p:pic>
        <p:nvPicPr>
          <p:cNvPr id="8" name="Obraz 7">
            <a:extLst>
              <a:ext uri="{FF2B5EF4-FFF2-40B4-BE49-F238E27FC236}">
                <a16:creationId xmlns:a16="http://schemas.microsoft.com/office/drawing/2014/main" id="{8A7744D3-6492-468A-B359-F407FACCCAAE}"/>
              </a:ext>
            </a:extLst>
          </p:cNvPr>
          <p:cNvPicPr>
            <a:picLocks noChangeAspect="1"/>
          </p:cNvPicPr>
          <p:nvPr/>
        </p:nvPicPr>
        <p:blipFill>
          <a:blip r:embed="rId5"/>
          <a:stretch>
            <a:fillRect/>
          </a:stretch>
        </p:blipFill>
        <p:spPr>
          <a:xfrm>
            <a:off x="5732372" y="-23301"/>
            <a:ext cx="3411627" cy="660786"/>
          </a:xfrm>
          <a:prstGeom prst="rect">
            <a:avLst/>
          </a:prstGeom>
        </p:spPr>
      </p:pic>
    </p:spTree>
    <p:extLst>
      <p:ext uri="{BB962C8B-B14F-4D97-AF65-F5344CB8AC3E}">
        <p14:creationId xmlns:p14="http://schemas.microsoft.com/office/powerpoint/2010/main" val="3615180615"/>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ctrTitle"/>
          </p:nvPr>
        </p:nvSpPr>
        <p:spPr>
          <a:xfrm>
            <a:off x="467544" y="2499742"/>
            <a:ext cx="8208912" cy="1541640"/>
          </a:xfrm>
          <a:noFill/>
          <a:ln>
            <a:noFill/>
          </a:ln>
        </p:spPr>
        <p:txBody>
          <a:bodyPr>
            <a:normAutofit fontScale="90000"/>
          </a:bodyPr>
          <a:lstStyle/>
          <a:p>
            <a:pPr algn="l"/>
            <a:r>
              <a:rPr lang="pl-PL" sz="6700" b="1" dirty="0">
                <a:latin typeface="Calibri" panose="020F0502020204030204" pitchFamily="34" charset="0"/>
                <a:cs typeface="Calibri" panose="020F0502020204030204" pitchFamily="34" charset="0"/>
              </a:rPr>
              <a:t>TELEREH-HF</a:t>
            </a:r>
            <a:r>
              <a:rPr lang="pl-PL" sz="6700" dirty="0">
                <a:latin typeface="Calibri" panose="020F0502020204030204" pitchFamily="34" charset="0"/>
                <a:cs typeface="Calibri" panose="020F0502020204030204" pitchFamily="34" charset="0"/>
              </a:rPr>
              <a:t> – </a:t>
            </a:r>
            <a:r>
              <a:rPr lang="pl-PL" sz="6700" b="1" dirty="0">
                <a:latin typeface="Calibri" panose="020F0502020204030204" pitchFamily="34" charset="0"/>
                <a:cs typeface="Calibri" panose="020F0502020204030204" pitchFamily="34" charset="0"/>
              </a:rPr>
              <a:t>publikacje</a:t>
            </a:r>
            <a:br>
              <a:rPr lang="pl-PL" sz="2000" dirty="0"/>
            </a:br>
            <a:r>
              <a:rPr lang="pl-PL" sz="2000" dirty="0"/>
              <a:t>                                    </a:t>
            </a:r>
            <a:r>
              <a:rPr lang="pl-PL" sz="2000" dirty="0" err="1"/>
              <a:t>Clinical</a:t>
            </a:r>
            <a:r>
              <a:rPr lang="pl-PL" sz="2000" dirty="0"/>
              <a:t> Trials.gov. NCT 02523560</a:t>
            </a:r>
            <a:br>
              <a:rPr lang="pl-PL" sz="2700" dirty="0"/>
            </a:br>
            <a:br>
              <a:rPr lang="en-GB" sz="3000" b="1" dirty="0"/>
            </a:br>
            <a:br>
              <a:rPr lang="en-GB" sz="3000" dirty="0"/>
            </a:br>
            <a:endParaRPr lang="fr-FR" sz="3000" dirty="0">
              <a:ea typeface="ヒラギノ角ゴ Pro W3" pitchFamily="-110" charset="-128"/>
              <a:cs typeface="ヒラギノ角ゴ Pro W3" pitchFamily="-110" charset="-128"/>
            </a:endParaRPr>
          </a:p>
        </p:txBody>
      </p:sp>
      <p:sp>
        <p:nvSpPr>
          <p:cNvPr id="8" name="pole tekstowe 7">
            <a:extLst>
              <a:ext uri="{FF2B5EF4-FFF2-40B4-BE49-F238E27FC236}">
                <a16:creationId xmlns:a16="http://schemas.microsoft.com/office/drawing/2014/main" id="{62538D9A-7582-4832-8DBF-660C3355A4B6}"/>
              </a:ext>
            </a:extLst>
          </p:cNvPr>
          <p:cNvSpPr txBox="1"/>
          <p:nvPr/>
        </p:nvSpPr>
        <p:spPr>
          <a:xfrm>
            <a:off x="179511" y="4515966"/>
            <a:ext cx="8802513" cy="576064"/>
          </a:xfrm>
          <a:prstGeom prst="rect">
            <a:avLst/>
          </a:prstGeom>
          <a:solidFill>
            <a:schemeClr val="bg1"/>
          </a:solidFill>
        </p:spPr>
        <p:txBody>
          <a:bodyPr wrap="square" rtlCol="0">
            <a:spAutoFit/>
          </a:bodyPr>
          <a:lstStyle/>
          <a:p>
            <a:endParaRPr lang="pl-PL" dirty="0"/>
          </a:p>
        </p:txBody>
      </p:sp>
      <p:sp>
        <p:nvSpPr>
          <p:cNvPr id="5" name="pole tekstowe 4">
            <a:extLst>
              <a:ext uri="{FF2B5EF4-FFF2-40B4-BE49-F238E27FC236}">
                <a16:creationId xmlns:a16="http://schemas.microsoft.com/office/drawing/2014/main" id="{C4C21494-955D-40F1-8DB2-96FBDFC729B8}"/>
              </a:ext>
            </a:extLst>
          </p:cNvPr>
          <p:cNvSpPr txBox="1"/>
          <p:nvPr/>
        </p:nvSpPr>
        <p:spPr>
          <a:xfrm>
            <a:off x="395536" y="201583"/>
            <a:ext cx="2710999" cy="707886"/>
          </a:xfrm>
          <a:prstGeom prst="rect">
            <a:avLst/>
          </a:prstGeom>
          <a:solidFill>
            <a:srgbClr val="006260"/>
          </a:solidFill>
        </p:spPr>
        <p:txBody>
          <a:bodyPr wrap="none" rtlCol="0">
            <a:spAutoFit/>
          </a:bodyPr>
          <a:lstStyle/>
          <a:p>
            <a:r>
              <a:rPr lang="pl-PL" sz="4000" b="1" dirty="0">
                <a:solidFill>
                  <a:srgbClr val="FFC000"/>
                </a:solidFill>
              </a:rPr>
              <a:t>TELEREH-</a:t>
            </a:r>
            <a:r>
              <a:rPr lang="pl-PL" sz="4000" b="1" dirty="0">
                <a:solidFill>
                  <a:srgbClr val="C00000"/>
                </a:solidFill>
              </a:rPr>
              <a:t>HF</a:t>
            </a:r>
          </a:p>
        </p:txBody>
      </p:sp>
    </p:spTree>
    <p:extLst>
      <p:ext uri="{BB962C8B-B14F-4D97-AF65-F5344CB8AC3E}">
        <p14:creationId xmlns:p14="http://schemas.microsoft.com/office/powerpoint/2010/main" val="3309650563"/>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ctrTitle"/>
          </p:nvPr>
        </p:nvSpPr>
        <p:spPr>
          <a:xfrm>
            <a:off x="323528" y="2499742"/>
            <a:ext cx="8712968" cy="1541640"/>
          </a:xfrm>
          <a:noFill/>
          <a:ln>
            <a:noFill/>
          </a:ln>
        </p:spPr>
        <p:txBody>
          <a:bodyPr>
            <a:normAutofit fontScale="90000"/>
          </a:bodyPr>
          <a:lstStyle/>
          <a:p>
            <a:pPr algn="l"/>
            <a:r>
              <a:rPr lang="pl-PL" sz="6700" b="1" dirty="0">
                <a:latin typeface="Calibri" panose="020F0502020204030204" pitchFamily="34" charset="0"/>
                <a:cs typeface="Calibri" panose="020F0502020204030204" pitchFamily="34" charset="0"/>
              </a:rPr>
              <a:t>TELEREH-HF</a:t>
            </a:r>
            <a:r>
              <a:rPr lang="pl-PL" sz="6700" dirty="0">
                <a:latin typeface="Calibri" panose="020F0502020204030204" pitchFamily="34" charset="0"/>
                <a:cs typeface="Calibri" panose="020F0502020204030204" pitchFamily="34" charset="0"/>
              </a:rPr>
              <a:t> – </a:t>
            </a:r>
            <a:r>
              <a:rPr lang="pl-PL" sz="6700" b="1" dirty="0">
                <a:latin typeface="Calibri" panose="020F0502020204030204" pitchFamily="34" charset="0"/>
                <a:cs typeface="Calibri" panose="020F0502020204030204" pitchFamily="34" charset="0"/>
              </a:rPr>
              <a:t>wyróżnienia</a:t>
            </a:r>
            <a:br>
              <a:rPr lang="pl-PL" sz="2000" dirty="0"/>
            </a:br>
            <a:r>
              <a:rPr lang="pl-PL" sz="2000" dirty="0"/>
              <a:t>                                    </a:t>
            </a:r>
            <a:r>
              <a:rPr lang="pl-PL" sz="2000" dirty="0" err="1"/>
              <a:t>Clinical</a:t>
            </a:r>
            <a:r>
              <a:rPr lang="pl-PL" sz="2000" dirty="0"/>
              <a:t> Trials.gov. NCT 02523560</a:t>
            </a:r>
            <a:br>
              <a:rPr lang="pl-PL" sz="2700" dirty="0"/>
            </a:br>
            <a:br>
              <a:rPr lang="en-GB" sz="3000" b="1" dirty="0"/>
            </a:br>
            <a:br>
              <a:rPr lang="en-GB" sz="3000" dirty="0"/>
            </a:br>
            <a:endParaRPr lang="fr-FR" sz="3000" dirty="0">
              <a:ea typeface="ヒラギノ角ゴ Pro W3" pitchFamily="-110" charset="-128"/>
              <a:cs typeface="ヒラギノ角ゴ Pro W3" pitchFamily="-110" charset="-128"/>
            </a:endParaRPr>
          </a:p>
        </p:txBody>
      </p:sp>
      <p:sp>
        <p:nvSpPr>
          <p:cNvPr id="8" name="pole tekstowe 7">
            <a:extLst>
              <a:ext uri="{FF2B5EF4-FFF2-40B4-BE49-F238E27FC236}">
                <a16:creationId xmlns:a16="http://schemas.microsoft.com/office/drawing/2014/main" id="{62538D9A-7582-4832-8DBF-660C3355A4B6}"/>
              </a:ext>
            </a:extLst>
          </p:cNvPr>
          <p:cNvSpPr txBox="1"/>
          <p:nvPr/>
        </p:nvSpPr>
        <p:spPr>
          <a:xfrm>
            <a:off x="179511" y="4515966"/>
            <a:ext cx="8802513" cy="576064"/>
          </a:xfrm>
          <a:prstGeom prst="rect">
            <a:avLst/>
          </a:prstGeom>
          <a:solidFill>
            <a:schemeClr val="bg1"/>
          </a:solidFill>
        </p:spPr>
        <p:txBody>
          <a:bodyPr wrap="square" rtlCol="0">
            <a:spAutoFit/>
          </a:bodyPr>
          <a:lstStyle/>
          <a:p>
            <a:endParaRPr lang="pl-PL" dirty="0"/>
          </a:p>
        </p:txBody>
      </p:sp>
      <p:sp>
        <p:nvSpPr>
          <p:cNvPr id="4" name="pole tekstowe 3">
            <a:extLst>
              <a:ext uri="{FF2B5EF4-FFF2-40B4-BE49-F238E27FC236}">
                <a16:creationId xmlns:a16="http://schemas.microsoft.com/office/drawing/2014/main" id="{0A1F7D71-7D1C-448C-BA1A-EF811A7423C8}"/>
              </a:ext>
            </a:extLst>
          </p:cNvPr>
          <p:cNvSpPr txBox="1"/>
          <p:nvPr/>
        </p:nvSpPr>
        <p:spPr>
          <a:xfrm>
            <a:off x="395536" y="201583"/>
            <a:ext cx="2710999" cy="707886"/>
          </a:xfrm>
          <a:prstGeom prst="rect">
            <a:avLst/>
          </a:prstGeom>
          <a:solidFill>
            <a:srgbClr val="006260"/>
          </a:solidFill>
        </p:spPr>
        <p:txBody>
          <a:bodyPr wrap="none" rtlCol="0">
            <a:spAutoFit/>
          </a:bodyPr>
          <a:lstStyle/>
          <a:p>
            <a:r>
              <a:rPr lang="pl-PL" sz="4000" b="1" dirty="0">
                <a:solidFill>
                  <a:srgbClr val="FFC000"/>
                </a:solidFill>
              </a:rPr>
              <a:t>TELEREH-</a:t>
            </a:r>
            <a:r>
              <a:rPr lang="pl-PL" sz="4000" b="1" dirty="0">
                <a:solidFill>
                  <a:srgbClr val="C00000"/>
                </a:solidFill>
              </a:rPr>
              <a:t>HF</a:t>
            </a:r>
          </a:p>
        </p:txBody>
      </p:sp>
    </p:spTree>
    <p:extLst>
      <p:ext uri="{BB962C8B-B14F-4D97-AF65-F5344CB8AC3E}">
        <p14:creationId xmlns:p14="http://schemas.microsoft.com/office/powerpoint/2010/main" val="1318337525"/>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771550"/>
            <a:ext cx="8712968" cy="2826619"/>
          </a:xfrm>
        </p:spPr>
        <p:txBody>
          <a:bodyPr>
            <a:normAutofit/>
          </a:bodyPr>
          <a:lstStyle/>
          <a:p>
            <a:pPr marL="0" indent="0">
              <a:buNone/>
            </a:pPr>
            <a:endParaRPr lang="pl-PL" sz="3500" dirty="0"/>
          </a:p>
          <a:p>
            <a:endParaRPr lang="fr-FR" sz="1800" dirty="0">
              <a:latin typeface="Calibri"/>
              <a:cs typeface="Calibri"/>
            </a:endParaRPr>
          </a:p>
        </p:txBody>
      </p:sp>
      <p:sp>
        <p:nvSpPr>
          <p:cNvPr id="10" name="pole tekstowe 9">
            <a:extLst>
              <a:ext uri="{FF2B5EF4-FFF2-40B4-BE49-F238E27FC236}">
                <a16:creationId xmlns:a16="http://schemas.microsoft.com/office/drawing/2014/main" id="{9BE14F42-CAE6-435A-A249-9D345F036578}"/>
              </a:ext>
            </a:extLst>
          </p:cNvPr>
          <p:cNvSpPr txBox="1"/>
          <p:nvPr/>
        </p:nvSpPr>
        <p:spPr>
          <a:xfrm>
            <a:off x="179512" y="4515966"/>
            <a:ext cx="8784976" cy="576064"/>
          </a:xfrm>
          <a:prstGeom prst="rect">
            <a:avLst/>
          </a:prstGeom>
          <a:solidFill>
            <a:schemeClr val="bg1"/>
          </a:solidFill>
        </p:spPr>
        <p:txBody>
          <a:bodyPr wrap="square" rtlCol="0">
            <a:spAutoFit/>
          </a:bodyPr>
          <a:lstStyle/>
          <a:p>
            <a:endParaRPr lang="pl-PL" dirty="0"/>
          </a:p>
        </p:txBody>
      </p:sp>
      <p:pic>
        <p:nvPicPr>
          <p:cNvPr id="9" name="Obraz 8">
            <a:extLst>
              <a:ext uri="{FF2B5EF4-FFF2-40B4-BE49-F238E27FC236}">
                <a16:creationId xmlns:a16="http://schemas.microsoft.com/office/drawing/2014/main" id="{A95CE6DE-513C-4787-8FD7-31F5D4AF5F48}"/>
              </a:ext>
            </a:extLst>
          </p:cNvPr>
          <p:cNvPicPr>
            <a:picLocks noChangeAspect="1"/>
          </p:cNvPicPr>
          <p:nvPr/>
        </p:nvPicPr>
        <p:blipFill>
          <a:blip r:embed="rId3"/>
          <a:stretch>
            <a:fillRect/>
          </a:stretch>
        </p:blipFill>
        <p:spPr>
          <a:xfrm>
            <a:off x="2267744" y="231490"/>
            <a:ext cx="5040559" cy="4680520"/>
          </a:xfrm>
          <a:prstGeom prst="rect">
            <a:avLst/>
          </a:prstGeom>
          <a:ln w="38100">
            <a:solidFill>
              <a:schemeClr val="tx1"/>
            </a:solidFill>
          </a:ln>
        </p:spPr>
      </p:pic>
      <p:sp>
        <p:nvSpPr>
          <p:cNvPr id="5" name="pole tekstowe 4">
            <a:extLst>
              <a:ext uri="{FF2B5EF4-FFF2-40B4-BE49-F238E27FC236}">
                <a16:creationId xmlns:a16="http://schemas.microsoft.com/office/drawing/2014/main" id="{379E5875-4452-46DD-941A-9F906E38B9D4}"/>
              </a:ext>
            </a:extLst>
          </p:cNvPr>
          <p:cNvSpPr txBox="1"/>
          <p:nvPr/>
        </p:nvSpPr>
        <p:spPr>
          <a:xfrm>
            <a:off x="107504" y="309885"/>
            <a:ext cx="1800200" cy="461665"/>
          </a:xfrm>
          <a:prstGeom prst="rect">
            <a:avLst/>
          </a:prstGeom>
          <a:solidFill>
            <a:srgbClr val="006260"/>
          </a:solidFill>
        </p:spPr>
        <p:txBody>
          <a:bodyPr wrap="square" rtlCol="0">
            <a:spAutoFit/>
          </a:bodyPr>
          <a:lstStyle/>
          <a:p>
            <a:r>
              <a:rPr lang="pl-PL" sz="2400" b="1" dirty="0">
                <a:solidFill>
                  <a:srgbClr val="FFC000"/>
                </a:solidFill>
              </a:rPr>
              <a:t> TELEREH-</a:t>
            </a:r>
            <a:r>
              <a:rPr lang="pl-PL" sz="2400" b="1" dirty="0">
                <a:solidFill>
                  <a:srgbClr val="C00000"/>
                </a:solidFill>
              </a:rPr>
              <a:t>HF</a:t>
            </a:r>
          </a:p>
        </p:txBody>
      </p:sp>
    </p:spTree>
    <p:extLst>
      <p:ext uri="{BB962C8B-B14F-4D97-AF65-F5344CB8AC3E}">
        <p14:creationId xmlns:p14="http://schemas.microsoft.com/office/powerpoint/2010/main" val="2965728187"/>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771550"/>
            <a:ext cx="8712968" cy="2826619"/>
          </a:xfrm>
        </p:spPr>
        <p:txBody>
          <a:bodyPr>
            <a:normAutofit/>
          </a:bodyPr>
          <a:lstStyle/>
          <a:p>
            <a:pPr marL="0" indent="0">
              <a:buNone/>
            </a:pPr>
            <a:endParaRPr lang="pl-PL" sz="3500" dirty="0"/>
          </a:p>
          <a:p>
            <a:endParaRPr lang="fr-FR" sz="1800" dirty="0">
              <a:latin typeface="Calibri"/>
              <a:cs typeface="Calibri"/>
            </a:endParaRPr>
          </a:p>
        </p:txBody>
      </p:sp>
      <p:sp>
        <p:nvSpPr>
          <p:cNvPr id="10" name="pole tekstowe 9">
            <a:extLst>
              <a:ext uri="{FF2B5EF4-FFF2-40B4-BE49-F238E27FC236}">
                <a16:creationId xmlns:a16="http://schemas.microsoft.com/office/drawing/2014/main" id="{9BE14F42-CAE6-435A-A249-9D345F036578}"/>
              </a:ext>
            </a:extLst>
          </p:cNvPr>
          <p:cNvSpPr txBox="1"/>
          <p:nvPr/>
        </p:nvSpPr>
        <p:spPr>
          <a:xfrm>
            <a:off x="179512" y="4515966"/>
            <a:ext cx="8784976" cy="576064"/>
          </a:xfrm>
          <a:prstGeom prst="rect">
            <a:avLst/>
          </a:prstGeom>
          <a:solidFill>
            <a:schemeClr val="bg1"/>
          </a:solidFill>
        </p:spPr>
        <p:txBody>
          <a:bodyPr wrap="square" rtlCol="0">
            <a:spAutoFit/>
          </a:bodyPr>
          <a:lstStyle/>
          <a:p>
            <a:endParaRPr lang="pl-PL" dirty="0"/>
          </a:p>
        </p:txBody>
      </p:sp>
      <p:pic>
        <p:nvPicPr>
          <p:cNvPr id="4" name="Obraz 3">
            <a:extLst>
              <a:ext uri="{FF2B5EF4-FFF2-40B4-BE49-F238E27FC236}">
                <a16:creationId xmlns:a16="http://schemas.microsoft.com/office/drawing/2014/main" id="{A5126334-6872-4722-9503-52CB2D91563C}"/>
              </a:ext>
            </a:extLst>
          </p:cNvPr>
          <p:cNvPicPr>
            <a:picLocks noChangeAspect="1"/>
          </p:cNvPicPr>
          <p:nvPr/>
        </p:nvPicPr>
        <p:blipFill>
          <a:blip r:embed="rId3"/>
          <a:stretch>
            <a:fillRect/>
          </a:stretch>
        </p:blipFill>
        <p:spPr>
          <a:xfrm>
            <a:off x="1979712" y="123478"/>
            <a:ext cx="5016500" cy="1111250"/>
          </a:xfrm>
          <a:prstGeom prst="rect">
            <a:avLst/>
          </a:prstGeom>
        </p:spPr>
      </p:pic>
      <p:pic>
        <p:nvPicPr>
          <p:cNvPr id="6" name="Obraz 5">
            <a:extLst>
              <a:ext uri="{FF2B5EF4-FFF2-40B4-BE49-F238E27FC236}">
                <a16:creationId xmlns:a16="http://schemas.microsoft.com/office/drawing/2014/main" id="{5D8920EB-AC02-43A2-8FA0-16D17CEA7093}"/>
              </a:ext>
            </a:extLst>
          </p:cNvPr>
          <p:cNvPicPr>
            <a:picLocks noChangeAspect="1"/>
          </p:cNvPicPr>
          <p:nvPr/>
        </p:nvPicPr>
        <p:blipFill>
          <a:blip r:embed="rId4"/>
          <a:stretch>
            <a:fillRect/>
          </a:stretch>
        </p:blipFill>
        <p:spPr>
          <a:xfrm>
            <a:off x="1741587" y="1269949"/>
            <a:ext cx="5492750" cy="3528392"/>
          </a:xfrm>
          <a:prstGeom prst="rect">
            <a:avLst/>
          </a:prstGeom>
        </p:spPr>
      </p:pic>
      <p:sp>
        <p:nvSpPr>
          <p:cNvPr id="7" name="pole tekstowe 6">
            <a:extLst>
              <a:ext uri="{FF2B5EF4-FFF2-40B4-BE49-F238E27FC236}">
                <a16:creationId xmlns:a16="http://schemas.microsoft.com/office/drawing/2014/main" id="{71EA4A88-2BC5-472E-BC48-4D2AF192602E}"/>
              </a:ext>
            </a:extLst>
          </p:cNvPr>
          <p:cNvSpPr txBox="1"/>
          <p:nvPr/>
        </p:nvSpPr>
        <p:spPr>
          <a:xfrm>
            <a:off x="107504" y="309885"/>
            <a:ext cx="1800200" cy="461665"/>
          </a:xfrm>
          <a:prstGeom prst="rect">
            <a:avLst/>
          </a:prstGeom>
          <a:solidFill>
            <a:srgbClr val="006260"/>
          </a:solidFill>
        </p:spPr>
        <p:txBody>
          <a:bodyPr wrap="square" rtlCol="0">
            <a:spAutoFit/>
          </a:bodyPr>
          <a:lstStyle/>
          <a:p>
            <a:r>
              <a:rPr lang="pl-PL" sz="2400" b="1" dirty="0">
                <a:solidFill>
                  <a:srgbClr val="FFC000"/>
                </a:solidFill>
              </a:rPr>
              <a:t> TELEREH-</a:t>
            </a:r>
            <a:r>
              <a:rPr lang="pl-PL" sz="2400" b="1" dirty="0">
                <a:solidFill>
                  <a:srgbClr val="C00000"/>
                </a:solidFill>
              </a:rPr>
              <a:t>HF</a:t>
            </a:r>
          </a:p>
        </p:txBody>
      </p:sp>
    </p:spTree>
    <p:extLst>
      <p:ext uri="{BB962C8B-B14F-4D97-AF65-F5344CB8AC3E}">
        <p14:creationId xmlns:p14="http://schemas.microsoft.com/office/powerpoint/2010/main" val="4054343476"/>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771550"/>
            <a:ext cx="8712968" cy="2826619"/>
          </a:xfrm>
        </p:spPr>
        <p:txBody>
          <a:bodyPr>
            <a:normAutofit/>
          </a:bodyPr>
          <a:lstStyle/>
          <a:p>
            <a:pPr marL="0" indent="0">
              <a:buNone/>
            </a:pPr>
            <a:endParaRPr lang="pl-PL" sz="3500" dirty="0"/>
          </a:p>
          <a:p>
            <a:endParaRPr lang="fr-FR" sz="1800" dirty="0">
              <a:latin typeface="Calibri"/>
              <a:cs typeface="Calibri"/>
            </a:endParaRPr>
          </a:p>
        </p:txBody>
      </p:sp>
      <p:sp>
        <p:nvSpPr>
          <p:cNvPr id="10" name="pole tekstowe 9">
            <a:extLst>
              <a:ext uri="{FF2B5EF4-FFF2-40B4-BE49-F238E27FC236}">
                <a16:creationId xmlns:a16="http://schemas.microsoft.com/office/drawing/2014/main" id="{9BE14F42-CAE6-435A-A249-9D345F036578}"/>
              </a:ext>
            </a:extLst>
          </p:cNvPr>
          <p:cNvSpPr txBox="1"/>
          <p:nvPr/>
        </p:nvSpPr>
        <p:spPr>
          <a:xfrm>
            <a:off x="179512" y="4515966"/>
            <a:ext cx="8784976" cy="576064"/>
          </a:xfrm>
          <a:prstGeom prst="rect">
            <a:avLst/>
          </a:prstGeom>
          <a:solidFill>
            <a:schemeClr val="bg1"/>
          </a:solidFill>
        </p:spPr>
        <p:txBody>
          <a:bodyPr wrap="square" rtlCol="0">
            <a:spAutoFit/>
          </a:bodyPr>
          <a:lstStyle/>
          <a:p>
            <a:endParaRPr lang="pl-PL" dirty="0"/>
          </a:p>
        </p:txBody>
      </p:sp>
      <p:pic>
        <p:nvPicPr>
          <p:cNvPr id="7" name="Obraz 6">
            <a:extLst>
              <a:ext uri="{FF2B5EF4-FFF2-40B4-BE49-F238E27FC236}">
                <a16:creationId xmlns:a16="http://schemas.microsoft.com/office/drawing/2014/main" id="{0444CC64-FB5C-48ED-A18B-CFB76EE02707}"/>
              </a:ext>
            </a:extLst>
          </p:cNvPr>
          <p:cNvPicPr>
            <a:picLocks noChangeAspect="1"/>
          </p:cNvPicPr>
          <p:nvPr/>
        </p:nvPicPr>
        <p:blipFill>
          <a:blip r:embed="rId3"/>
          <a:stretch>
            <a:fillRect/>
          </a:stretch>
        </p:blipFill>
        <p:spPr>
          <a:xfrm>
            <a:off x="257131" y="337681"/>
            <a:ext cx="5040560" cy="4160924"/>
          </a:xfrm>
          <a:prstGeom prst="rect">
            <a:avLst/>
          </a:prstGeom>
        </p:spPr>
      </p:pic>
      <p:pic>
        <p:nvPicPr>
          <p:cNvPr id="8" name="Obraz 7">
            <a:extLst>
              <a:ext uri="{FF2B5EF4-FFF2-40B4-BE49-F238E27FC236}">
                <a16:creationId xmlns:a16="http://schemas.microsoft.com/office/drawing/2014/main" id="{62C4CD59-416E-42B1-91EC-FEA7BFB12F78}"/>
              </a:ext>
            </a:extLst>
          </p:cNvPr>
          <p:cNvPicPr>
            <a:picLocks noChangeAspect="1"/>
          </p:cNvPicPr>
          <p:nvPr/>
        </p:nvPicPr>
        <p:blipFill>
          <a:blip r:embed="rId4"/>
          <a:stretch>
            <a:fillRect/>
          </a:stretch>
        </p:blipFill>
        <p:spPr>
          <a:xfrm>
            <a:off x="3347864" y="4222380"/>
            <a:ext cx="2120900" cy="276225"/>
          </a:xfrm>
          <a:prstGeom prst="rect">
            <a:avLst/>
          </a:prstGeom>
        </p:spPr>
      </p:pic>
      <p:pic>
        <p:nvPicPr>
          <p:cNvPr id="4" name="Obraz 3">
            <a:extLst>
              <a:ext uri="{FF2B5EF4-FFF2-40B4-BE49-F238E27FC236}">
                <a16:creationId xmlns:a16="http://schemas.microsoft.com/office/drawing/2014/main" id="{A5E5FA37-4E77-48FE-9623-27B3CD816165}"/>
              </a:ext>
            </a:extLst>
          </p:cNvPr>
          <p:cNvPicPr>
            <a:picLocks noChangeAspect="1"/>
          </p:cNvPicPr>
          <p:nvPr/>
        </p:nvPicPr>
        <p:blipFill>
          <a:blip r:embed="rId5"/>
          <a:stretch>
            <a:fillRect/>
          </a:stretch>
        </p:blipFill>
        <p:spPr>
          <a:xfrm>
            <a:off x="5416763" y="267494"/>
            <a:ext cx="3356645" cy="4432116"/>
          </a:xfrm>
          <a:prstGeom prst="rect">
            <a:avLst/>
          </a:prstGeom>
        </p:spPr>
      </p:pic>
      <p:sp>
        <p:nvSpPr>
          <p:cNvPr id="5" name="Strzałka: w prawo 4">
            <a:extLst>
              <a:ext uri="{FF2B5EF4-FFF2-40B4-BE49-F238E27FC236}">
                <a16:creationId xmlns:a16="http://schemas.microsoft.com/office/drawing/2014/main" id="{B8FE5DCB-4E4D-4027-8AD9-28B46142AE31}"/>
              </a:ext>
            </a:extLst>
          </p:cNvPr>
          <p:cNvSpPr/>
          <p:nvPr/>
        </p:nvSpPr>
        <p:spPr>
          <a:xfrm>
            <a:off x="4535996" y="2570392"/>
            <a:ext cx="978408" cy="484632"/>
          </a:xfrm>
          <a:prstGeom prst="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9" name="pole tekstowe 8">
            <a:extLst>
              <a:ext uri="{FF2B5EF4-FFF2-40B4-BE49-F238E27FC236}">
                <a16:creationId xmlns:a16="http://schemas.microsoft.com/office/drawing/2014/main" id="{E67EE478-82F1-47D2-9EDF-0804848D66AE}"/>
              </a:ext>
            </a:extLst>
          </p:cNvPr>
          <p:cNvSpPr txBox="1"/>
          <p:nvPr/>
        </p:nvSpPr>
        <p:spPr>
          <a:xfrm>
            <a:off x="76336" y="61071"/>
            <a:ext cx="1800200" cy="461665"/>
          </a:xfrm>
          <a:prstGeom prst="rect">
            <a:avLst/>
          </a:prstGeom>
          <a:solidFill>
            <a:srgbClr val="006260"/>
          </a:solidFill>
        </p:spPr>
        <p:txBody>
          <a:bodyPr wrap="square" rtlCol="0">
            <a:spAutoFit/>
          </a:bodyPr>
          <a:lstStyle/>
          <a:p>
            <a:r>
              <a:rPr lang="pl-PL" sz="2400" b="1" dirty="0">
                <a:solidFill>
                  <a:srgbClr val="FFC000"/>
                </a:solidFill>
              </a:rPr>
              <a:t> TELEREH-</a:t>
            </a:r>
            <a:r>
              <a:rPr lang="pl-PL" sz="2400" b="1" dirty="0">
                <a:solidFill>
                  <a:srgbClr val="C00000"/>
                </a:solidFill>
              </a:rPr>
              <a:t>HF</a:t>
            </a:r>
          </a:p>
        </p:txBody>
      </p:sp>
    </p:spTree>
    <p:extLst>
      <p:ext uri="{BB962C8B-B14F-4D97-AF65-F5344CB8AC3E}">
        <p14:creationId xmlns:p14="http://schemas.microsoft.com/office/powerpoint/2010/main" val="2272351720"/>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BA48FD-B508-F04D-B880-4E2DEF91C3AD}"/>
              </a:ext>
            </a:extLst>
          </p:cNvPr>
          <p:cNvSpPr>
            <a:spLocks noGrp="1"/>
          </p:cNvSpPr>
          <p:nvPr>
            <p:ph sz="quarter" idx="12"/>
          </p:nvPr>
        </p:nvSpPr>
        <p:spPr/>
        <p:txBody>
          <a:bodyPr/>
          <a:lstStyle/>
          <a:p>
            <a:r>
              <a:rPr lang="en-US" dirty="0"/>
              <a:t>Published November 17, 2019</a:t>
            </a:r>
          </a:p>
        </p:txBody>
      </p:sp>
      <p:sp>
        <p:nvSpPr>
          <p:cNvPr id="3" name="Text Placeholder 2">
            <a:extLst>
              <a:ext uri="{FF2B5EF4-FFF2-40B4-BE49-F238E27FC236}">
                <a16:creationId xmlns:a16="http://schemas.microsoft.com/office/drawing/2014/main" id="{D0EFA722-C84C-0A46-992A-566EF1C6A4B9}"/>
              </a:ext>
            </a:extLst>
          </p:cNvPr>
          <p:cNvSpPr>
            <a:spLocks noGrp="1"/>
          </p:cNvSpPr>
          <p:nvPr>
            <p:ph type="body" sz="quarter" idx="14"/>
          </p:nvPr>
        </p:nvSpPr>
        <p:spPr>
          <a:xfrm>
            <a:off x="3981870" y="1131986"/>
            <a:ext cx="4857750" cy="735806"/>
          </a:xfrm>
        </p:spPr>
        <p:txBody>
          <a:bodyPr>
            <a:normAutofit fontScale="85000" lnSpcReduction="20000"/>
          </a:bodyPr>
          <a:lstStyle/>
          <a:p>
            <a:r>
              <a:rPr lang="en-US" dirty="0"/>
              <a:t>Ewa Piotrowicz MD, PhD</a:t>
            </a:r>
            <a:r>
              <a:rPr lang="en-US" baseline="30000" dirty="0"/>
              <a:t>1</a:t>
            </a:r>
            <a:r>
              <a:rPr lang="en-US" dirty="0"/>
              <a:t>*, Michael J. </a:t>
            </a:r>
            <a:r>
              <a:rPr lang="en-US" dirty="0" err="1"/>
              <a:t>Pencina</a:t>
            </a:r>
            <a:r>
              <a:rPr lang="en-US" dirty="0"/>
              <a:t> PhD</a:t>
            </a:r>
            <a:r>
              <a:rPr lang="en-US" baseline="30000" dirty="0"/>
              <a:t>2</a:t>
            </a:r>
            <a:r>
              <a:rPr lang="en-US" dirty="0"/>
              <a:t>, Grzegorz </a:t>
            </a:r>
            <a:r>
              <a:rPr lang="en-US" dirty="0" err="1"/>
              <a:t>Opolski</a:t>
            </a:r>
            <a:r>
              <a:rPr lang="en-US" dirty="0"/>
              <a:t> MD, PhD</a:t>
            </a:r>
            <a:r>
              <a:rPr lang="en-US" baseline="30000" dirty="0"/>
              <a:t>3</a:t>
            </a:r>
            <a:r>
              <a:rPr lang="en-US" dirty="0"/>
              <a:t>, Wojciech </a:t>
            </a:r>
            <a:r>
              <a:rPr lang="en-US" dirty="0" err="1"/>
              <a:t>Zaręba</a:t>
            </a:r>
            <a:r>
              <a:rPr lang="en-US" dirty="0"/>
              <a:t> MD, PhD</a:t>
            </a:r>
            <a:r>
              <a:rPr lang="en-US" baseline="30000" dirty="0"/>
              <a:t>4 </a:t>
            </a:r>
            <a:r>
              <a:rPr lang="en-US" dirty="0"/>
              <a:t>, Maciej Banach MD, PhD</a:t>
            </a:r>
            <a:r>
              <a:rPr lang="en-US" baseline="30000" dirty="0"/>
              <a:t>5 </a:t>
            </a:r>
            <a:r>
              <a:rPr lang="en-US" dirty="0"/>
              <a:t>, Ilona </a:t>
            </a:r>
            <a:r>
              <a:rPr lang="en-US" dirty="0" err="1"/>
              <a:t>Kowalik</a:t>
            </a:r>
            <a:r>
              <a:rPr lang="en-US" dirty="0"/>
              <a:t> PhD </a:t>
            </a:r>
            <a:r>
              <a:rPr lang="en-US" baseline="30000" dirty="0"/>
              <a:t>6</a:t>
            </a:r>
            <a:r>
              <a:rPr lang="en-US" dirty="0"/>
              <a:t>, Piotr </a:t>
            </a:r>
            <a:r>
              <a:rPr lang="en-US" dirty="0" err="1"/>
              <a:t>Orzechowski</a:t>
            </a:r>
            <a:r>
              <a:rPr lang="en-US" dirty="0"/>
              <a:t> MD </a:t>
            </a:r>
            <a:r>
              <a:rPr lang="en-US" baseline="30000" dirty="0"/>
              <a:t>1</a:t>
            </a:r>
            <a:r>
              <a:rPr lang="en-US" dirty="0"/>
              <a:t>,  Dominika </a:t>
            </a:r>
            <a:r>
              <a:rPr lang="en-US" dirty="0" err="1"/>
              <a:t>Szalewska</a:t>
            </a:r>
            <a:r>
              <a:rPr lang="en-US" dirty="0"/>
              <a:t> MD, PhD</a:t>
            </a:r>
            <a:r>
              <a:rPr lang="en-US" baseline="30000" dirty="0"/>
              <a:t>7 </a:t>
            </a:r>
            <a:r>
              <a:rPr lang="en-US" dirty="0"/>
              <a:t>, </a:t>
            </a:r>
            <a:r>
              <a:rPr lang="en-US" dirty="0" err="1"/>
              <a:t>Sławomir</a:t>
            </a:r>
            <a:r>
              <a:rPr lang="en-US" dirty="0"/>
              <a:t> </a:t>
            </a:r>
            <a:r>
              <a:rPr lang="en-US" dirty="0" err="1"/>
              <a:t>Pluta</a:t>
            </a:r>
            <a:r>
              <a:rPr lang="en-US" dirty="0"/>
              <a:t> MD, PhD</a:t>
            </a:r>
            <a:r>
              <a:rPr lang="en-US" baseline="30000" dirty="0"/>
              <a:t>8</a:t>
            </a:r>
            <a:r>
              <a:rPr lang="en-US" dirty="0"/>
              <a:t>, Renata </a:t>
            </a:r>
            <a:r>
              <a:rPr lang="en-US" dirty="0" err="1"/>
              <a:t>Główczyńska</a:t>
            </a:r>
            <a:r>
              <a:rPr lang="en-US" dirty="0"/>
              <a:t> MD, PhD</a:t>
            </a:r>
            <a:r>
              <a:rPr lang="en-US" baseline="30000" dirty="0"/>
              <a:t>3</a:t>
            </a:r>
            <a:r>
              <a:rPr lang="en-US" dirty="0"/>
              <a:t>, Robert </a:t>
            </a:r>
            <a:r>
              <a:rPr lang="en-US" dirty="0" err="1"/>
              <a:t>Irzmański</a:t>
            </a:r>
            <a:r>
              <a:rPr lang="en-US" dirty="0"/>
              <a:t> MD, PhD</a:t>
            </a:r>
            <a:r>
              <a:rPr lang="en-US" baseline="30000" dirty="0"/>
              <a:t>9</a:t>
            </a:r>
            <a:r>
              <a:rPr lang="en-US" dirty="0"/>
              <a:t>, Artur </a:t>
            </a:r>
            <a:r>
              <a:rPr lang="en-US" dirty="0" err="1"/>
              <a:t>Oręziak</a:t>
            </a:r>
            <a:r>
              <a:rPr lang="en-US" dirty="0"/>
              <a:t> MD, PhD</a:t>
            </a:r>
            <a:r>
              <a:rPr lang="en-US" baseline="30000" dirty="0"/>
              <a:t>10</a:t>
            </a:r>
            <a:r>
              <a:rPr lang="en-US" dirty="0"/>
              <a:t>, Zbigniew </a:t>
            </a:r>
            <a:r>
              <a:rPr lang="en-US" dirty="0" err="1"/>
              <a:t>Kalarus</a:t>
            </a:r>
            <a:r>
              <a:rPr lang="en-US" dirty="0"/>
              <a:t> MD, PhD</a:t>
            </a:r>
            <a:r>
              <a:rPr lang="en-US" baseline="30000" dirty="0"/>
              <a:t>8</a:t>
            </a:r>
            <a:r>
              <a:rPr lang="en-US" dirty="0"/>
              <a:t>, Ewa </a:t>
            </a:r>
            <a:r>
              <a:rPr lang="en-US" dirty="0" err="1"/>
              <a:t>Lewicka</a:t>
            </a:r>
            <a:r>
              <a:rPr lang="en-US" dirty="0"/>
              <a:t> MD, PhD</a:t>
            </a:r>
            <a:r>
              <a:rPr lang="en-US" baseline="30000" dirty="0"/>
              <a:t>11</a:t>
            </a:r>
            <a:r>
              <a:rPr lang="en-US" dirty="0"/>
              <a:t>, Andrzej </a:t>
            </a:r>
            <a:r>
              <a:rPr lang="en-US" dirty="0" err="1"/>
              <a:t>Cacko</a:t>
            </a:r>
            <a:r>
              <a:rPr lang="en-US" dirty="0"/>
              <a:t> MD, PhD</a:t>
            </a:r>
            <a:r>
              <a:rPr lang="en-US" baseline="30000" dirty="0"/>
              <a:t>12</a:t>
            </a:r>
            <a:r>
              <a:rPr lang="en-US" dirty="0"/>
              <a:t>, Anna </a:t>
            </a:r>
            <a:r>
              <a:rPr lang="en-US" dirty="0" err="1"/>
              <a:t>Mierzyńska</a:t>
            </a:r>
            <a:r>
              <a:rPr lang="en-US" dirty="0"/>
              <a:t> PhD</a:t>
            </a:r>
            <a:r>
              <a:rPr lang="en-US" baseline="30000" dirty="0"/>
              <a:t>13</a:t>
            </a:r>
            <a:r>
              <a:rPr lang="en-US" dirty="0"/>
              <a:t>, </a:t>
            </a:r>
            <a:r>
              <a:rPr lang="en-US" dirty="0" err="1"/>
              <a:t>Ryszard</a:t>
            </a:r>
            <a:r>
              <a:rPr lang="en-US" dirty="0"/>
              <a:t> Piotrowicz MD, PhD</a:t>
            </a:r>
            <a:r>
              <a:rPr lang="en-US" baseline="30000" dirty="0"/>
              <a:t>13 </a:t>
            </a:r>
            <a:endParaRPr lang="pl-PL" dirty="0"/>
          </a:p>
          <a:p>
            <a:endParaRPr lang="en-US" dirty="0"/>
          </a:p>
        </p:txBody>
      </p:sp>
      <p:sp>
        <p:nvSpPr>
          <p:cNvPr id="4" name="Text Placeholder 3">
            <a:extLst>
              <a:ext uri="{FF2B5EF4-FFF2-40B4-BE49-F238E27FC236}">
                <a16:creationId xmlns:a16="http://schemas.microsoft.com/office/drawing/2014/main" id="{BD01A77C-6428-2246-B6CC-B86A7F5F01A1}"/>
              </a:ext>
            </a:extLst>
          </p:cNvPr>
          <p:cNvSpPr>
            <a:spLocks noGrp="1"/>
          </p:cNvSpPr>
          <p:nvPr>
            <p:ph type="body" sz="quarter" idx="15"/>
          </p:nvPr>
        </p:nvSpPr>
        <p:spPr>
          <a:xfrm>
            <a:off x="3998119" y="2352219"/>
            <a:ext cx="4857750" cy="865585"/>
          </a:xfrm>
        </p:spPr>
        <p:txBody>
          <a:bodyPr/>
          <a:lstStyle/>
          <a:p>
            <a:r>
              <a:rPr lang="en-US" dirty="0"/>
              <a:t>Effects of a 9-Week Hybrid Comprehensive Telerehabilitation Program on Long-term </a:t>
            </a:r>
            <a:r>
              <a:rPr lang="en-US" dirty="0" err="1"/>
              <a:t>Outcoms</a:t>
            </a:r>
            <a:r>
              <a:rPr lang="en-US" dirty="0"/>
              <a:t> in Patients With Heart Failure</a:t>
            </a:r>
          </a:p>
          <a:p>
            <a:r>
              <a:rPr lang="en-US" b="0" dirty="0"/>
              <a:t>The T</a:t>
            </a:r>
            <a:r>
              <a:rPr lang="pl-PL" b="0" dirty="0"/>
              <a:t>ELEREH</a:t>
            </a:r>
            <a:r>
              <a:rPr lang="en-US" b="0" dirty="0" err="1"/>
              <a:t>abilitation</a:t>
            </a:r>
            <a:r>
              <a:rPr lang="en-US" b="0" dirty="0"/>
              <a:t> in Heart Failure Patients (TELEREH-HF) Randomized Clinical Trial</a:t>
            </a:r>
          </a:p>
          <a:p>
            <a:endParaRPr lang="en-US" dirty="0"/>
          </a:p>
          <a:p>
            <a:endParaRPr lang="en-US" dirty="0"/>
          </a:p>
        </p:txBody>
      </p:sp>
      <p:pic>
        <p:nvPicPr>
          <p:cNvPr id="7" name="Picture Placeholder 6">
            <a:extLst>
              <a:ext uri="{FF2B5EF4-FFF2-40B4-BE49-F238E27FC236}">
                <a16:creationId xmlns:a16="http://schemas.microsoft.com/office/drawing/2014/main" id="{D63588D2-8EB4-4FFF-B761-7BFF41BCF6FC}"/>
              </a:ext>
            </a:extLst>
          </p:cNvPr>
          <p:cNvPicPr>
            <a:picLocks noGrp="1" noChangeAspect="1"/>
          </p:cNvPicPr>
          <p:nvPr>
            <p:ph type="pic" sz="quarter" idx="13"/>
          </p:nvPr>
        </p:nvPicPr>
        <p:blipFill>
          <a:blip r:embed="rId2"/>
          <a:stretch>
            <a:fillRect/>
          </a:stretch>
        </p:blipFill>
        <p:spPr>
          <a:xfrm>
            <a:off x="334115" y="264173"/>
            <a:ext cx="3428558" cy="4436957"/>
          </a:xfrm>
        </p:spPr>
      </p:pic>
      <p:sp>
        <p:nvSpPr>
          <p:cNvPr id="8" name="TextBox 7">
            <a:extLst>
              <a:ext uri="{FF2B5EF4-FFF2-40B4-BE49-F238E27FC236}">
                <a16:creationId xmlns:a16="http://schemas.microsoft.com/office/drawing/2014/main" id="{56A6FA38-48B4-40ED-A34D-4F4FD521FCEA}"/>
              </a:ext>
            </a:extLst>
          </p:cNvPr>
          <p:cNvSpPr txBox="1"/>
          <p:nvPr/>
        </p:nvSpPr>
        <p:spPr>
          <a:xfrm>
            <a:off x="334116" y="-919748"/>
            <a:ext cx="5146162" cy="727122"/>
          </a:xfrm>
          <a:prstGeom prst="rect">
            <a:avLst/>
          </a:prstGeom>
          <a:solidFill>
            <a:srgbClr val="FFFF00"/>
          </a:solidFill>
        </p:spPr>
        <p:txBody>
          <a:bodyPr wrap="square" rtlCol="0">
            <a:spAutoFit/>
          </a:bodyPr>
          <a:lstStyle/>
          <a:p>
            <a:r>
              <a:rPr lang="en-US" sz="825" dirty="0">
                <a:latin typeface="Helvetica" pitchFamily="2" charset="0"/>
              </a:rPr>
              <a:t>Note: when placing the PDF image, you may have to nudge the image up within the picture box to make the color band abut to the top edge of the frame, as in the example. Click on the image, then click “Picture Format”, then “Change Image.” Then, click on “Crop” and click / hold to grab the image within the frame. Drag the image up within the frame until the band at the top touches the frame. This is a little extra effort, but it looks really nice this way. Thanks! </a:t>
            </a:r>
          </a:p>
        </p:txBody>
      </p:sp>
      <p:sp>
        <p:nvSpPr>
          <p:cNvPr id="9" name="pole tekstowe 8">
            <a:extLst>
              <a:ext uri="{FF2B5EF4-FFF2-40B4-BE49-F238E27FC236}">
                <a16:creationId xmlns:a16="http://schemas.microsoft.com/office/drawing/2014/main" id="{6ECBD05D-8730-45C9-9432-6A19C976391C}"/>
              </a:ext>
            </a:extLst>
          </p:cNvPr>
          <p:cNvSpPr txBox="1"/>
          <p:nvPr/>
        </p:nvSpPr>
        <p:spPr>
          <a:xfrm>
            <a:off x="6948264" y="3939902"/>
            <a:ext cx="1800200" cy="461665"/>
          </a:xfrm>
          <a:prstGeom prst="rect">
            <a:avLst/>
          </a:prstGeom>
          <a:solidFill>
            <a:srgbClr val="006260"/>
          </a:solidFill>
        </p:spPr>
        <p:txBody>
          <a:bodyPr wrap="square" rtlCol="0">
            <a:spAutoFit/>
          </a:bodyPr>
          <a:lstStyle/>
          <a:p>
            <a:r>
              <a:rPr lang="pl-PL" sz="2400" b="1" dirty="0">
                <a:solidFill>
                  <a:srgbClr val="FFC000"/>
                </a:solidFill>
              </a:rPr>
              <a:t> TELEREH-</a:t>
            </a:r>
            <a:r>
              <a:rPr lang="pl-PL" sz="2400" b="1" dirty="0">
                <a:solidFill>
                  <a:srgbClr val="C00000"/>
                </a:solidFill>
              </a:rPr>
              <a:t>HF</a:t>
            </a:r>
          </a:p>
        </p:txBody>
      </p:sp>
    </p:spTree>
    <p:extLst>
      <p:ext uri="{BB962C8B-B14F-4D97-AF65-F5344CB8AC3E}">
        <p14:creationId xmlns:p14="http://schemas.microsoft.com/office/powerpoint/2010/main" val="2188804821"/>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ctrTitle"/>
          </p:nvPr>
        </p:nvSpPr>
        <p:spPr>
          <a:xfrm>
            <a:off x="467544" y="2499742"/>
            <a:ext cx="8208912" cy="1541640"/>
          </a:xfrm>
          <a:noFill/>
          <a:ln>
            <a:noFill/>
          </a:ln>
        </p:spPr>
        <p:txBody>
          <a:bodyPr>
            <a:normAutofit fontScale="90000"/>
          </a:bodyPr>
          <a:lstStyle/>
          <a:p>
            <a:pPr algn="l"/>
            <a:r>
              <a:rPr lang="pl-PL" sz="6700" b="1" dirty="0">
                <a:latin typeface="Calibri" panose="020F0502020204030204" pitchFamily="34" charset="0"/>
                <a:cs typeface="Calibri" panose="020F0502020204030204" pitchFamily="34" charset="0"/>
              </a:rPr>
              <a:t>TELEREH-HF</a:t>
            </a:r>
            <a:r>
              <a:rPr lang="pl-PL" sz="6700" dirty="0">
                <a:latin typeface="Calibri" panose="020F0502020204030204" pitchFamily="34" charset="0"/>
                <a:cs typeface="Calibri" panose="020F0502020204030204" pitchFamily="34" charset="0"/>
              </a:rPr>
              <a:t> – </a:t>
            </a:r>
            <a:r>
              <a:rPr lang="pl-PL" sz="6700" b="1" dirty="0">
                <a:latin typeface="Calibri" panose="020F0502020204030204" pitchFamily="34" charset="0"/>
                <a:cs typeface="Calibri" panose="020F0502020204030204" pitchFamily="34" charset="0"/>
              </a:rPr>
              <a:t>media</a:t>
            </a:r>
            <a:br>
              <a:rPr lang="pl-PL" sz="2000" dirty="0"/>
            </a:br>
            <a:br>
              <a:rPr lang="pl-PL" sz="2700" dirty="0"/>
            </a:br>
            <a:br>
              <a:rPr lang="en-GB" sz="3000" b="1" dirty="0"/>
            </a:br>
            <a:br>
              <a:rPr lang="en-GB" sz="3000" dirty="0"/>
            </a:br>
            <a:endParaRPr lang="fr-FR" sz="3000" dirty="0">
              <a:ea typeface="ヒラギノ角ゴ Pro W3" pitchFamily="-110" charset="-128"/>
              <a:cs typeface="ヒラギノ角ゴ Pro W3" pitchFamily="-110" charset="-128"/>
            </a:endParaRPr>
          </a:p>
        </p:txBody>
      </p:sp>
      <p:sp>
        <p:nvSpPr>
          <p:cNvPr id="8" name="pole tekstowe 7">
            <a:extLst>
              <a:ext uri="{FF2B5EF4-FFF2-40B4-BE49-F238E27FC236}">
                <a16:creationId xmlns:a16="http://schemas.microsoft.com/office/drawing/2014/main" id="{62538D9A-7582-4832-8DBF-660C3355A4B6}"/>
              </a:ext>
            </a:extLst>
          </p:cNvPr>
          <p:cNvSpPr txBox="1"/>
          <p:nvPr/>
        </p:nvSpPr>
        <p:spPr>
          <a:xfrm>
            <a:off x="179511" y="4515966"/>
            <a:ext cx="8802513" cy="576064"/>
          </a:xfrm>
          <a:prstGeom prst="rect">
            <a:avLst/>
          </a:prstGeom>
          <a:solidFill>
            <a:schemeClr val="bg1"/>
          </a:solidFill>
        </p:spPr>
        <p:txBody>
          <a:bodyPr wrap="square" rtlCol="0">
            <a:spAutoFit/>
          </a:bodyPr>
          <a:lstStyle/>
          <a:p>
            <a:endParaRPr lang="pl-PL" dirty="0"/>
          </a:p>
        </p:txBody>
      </p:sp>
      <p:sp>
        <p:nvSpPr>
          <p:cNvPr id="5" name="pole tekstowe 4">
            <a:extLst>
              <a:ext uri="{FF2B5EF4-FFF2-40B4-BE49-F238E27FC236}">
                <a16:creationId xmlns:a16="http://schemas.microsoft.com/office/drawing/2014/main" id="{C4C21494-955D-40F1-8DB2-96FBDFC729B8}"/>
              </a:ext>
            </a:extLst>
          </p:cNvPr>
          <p:cNvSpPr txBox="1"/>
          <p:nvPr/>
        </p:nvSpPr>
        <p:spPr>
          <a:xfrm>
            <a:off x="395536" y="201583"/>
            <a:ext cx="2710999" cy="707886"/>
          </a:xfrm>
          <a:prstGeom prst="rect">
            <a:avLst/>
          </a:prstGeom>
          <a:solidFill>
            <a:srgbClr val="006260"/>
          </a:solidFill>
        </p:spPr>
        <p:txBody>
          <a:bodyPr wrap="none" rtlCol="0">
            <a:spAutoFit/>
          </a:bodyPr>
          <a:lstStyle/>
          <a:p>
            <a:r>
              <a:rPr lang="pl-PL" sz="4000" b="1" dirty="0">
                <a:solidFill>
                  <a:srgbClr val="FFC000"/>
                </a:solidFill>
              </a:rPr>
              <a:t>TELEREH-</a:t>
            </a:r>
            <a:r>
              <a:rPr lang="pl-PL" sz="4000" b="1" dirty="0">
                <a:solidFill>
                  <a:srgbClr val="C00000"/>
                </a:solidFill>
              </a:rPr>
              <a:t>HF</a:t>
            </a:r>
          </a:p>
        </p:txBody>
      </p:sp>
    </p:spTree>
    <p:extLst>
      <p:ext uri="{BB962C8B-B14F-4D97-AF65-F5344CB8AC3E}">
        <p14:creationId xmlns:p14="http://schemas.microsoft.com/office/powerpoint/2010/main" val="2964784896"/>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ctrTitle"/>
          </p:nvPr>
        </p:nvSpPr>
        <p:spPr>
          <a:xfrm>
            <a:off x="2913178" y="1203598"/>
            <a:ext cx="8208912" cy="216024"/>
          </a:xfrm>
          <a:noFill/>
          <a:ln>
            <a:noFill/>
          </a:ln>
        </p:spPr>
        <p:txBody>
          <a:bodyPr>
            <a:normAutofit fontScale="90000"/>
          </a:bodyPr>
          <a:lstStyle/>
          <a:p>
            <a:pPr algn="l"/>
            <a:r>
              <a:rPr lang="pl-PL" sz="2000" b="1" dirty="0">
                <a:latin typeface="Calibri" panose="020F0502020204030204" pitchFamily="34" charset="0"/>
                <a:cs typeface="Calibri" panose="020F0502020204030204" pitchFamily="34" charset="0"/>
              </a:rPr>
              <a:t>Gościliśmy w telewizji w programie Pytanie Na Śniadanie</a:t>
            </a:r>
            <a:br>
              <a:rPr lang="pl-PL" sz="2000" b="1" dirty="0">
                <a:latin typeface="Calibri" panose="020F0502020204030204" pitchFamily="34" charset="0"/>
                <a:cs typeface="Calibri" panose="020F0502020204030204" pitchFamily="34" charset="0"/>
              </a:rPr>
            </a:br>
            <a:r>
              <a:rPr lang="pl-PL" sz="2000" b="1" dirty="0">
                <a:latin typeface="Calibri" panose="020F0502020204030204" pitchFamily="34" charset="0"/>
                <a:cs typeface="Calibri" panose="020F0502020204030204" pitchFamily="34" charset="0"/>
              </a:rPr>
              <a:t>Prezentowaliśmy hybrydową </a:t>
            </a:r>
            <a:r>
              <a:rPr lang="pl-PL" sz="2000" b="1" dirty="0" err="1">
                <a:latin typeface="Calibri" panose="020F0502020204030204" pitchFamily="34" charset="0"/>
                <a:cs typeface="Calibri" panose="020F0502020204030204" pitchFamily="34" charset="0"/>
              </a:rPr>
              <a:t>telerehabilitację</a:t>
            </a:r>
            <a:r>
              <a:rPr lang="pl-PL" sz="2000" b="1" dirty="0">
                <a:latin typeface="Calibri" panose="020F0502020204030204" pitchFamily="34" charset="0"/>
                <a:cs typeface="Calibri" panose="020F0502020204030204" pitchFamily="34" charset="0"/>
              </a:rPr>
              <a:t> kardiologiczną</a:t>
            </a:r>
            <a:br>
              <a:rPr lang="pl-PL" sz="2000" b="1" dirty="0">
                <a:latin typeface="Calibri" panose="020F0502020204030204" pitchFamily="34" charset="0"/>
                <a:cs typeface="Calibri" panose="020F0502020204030204" pitchFamily="34" charset="0"/>
              </a:rPr>
            </a:br>
            <a:r>
              <a:rPr lang="pl-PL" sz="2000" b="1" dirty="0">
                <a:latin typeface="Calibri" panose="020F0502020204030204" pitchFamily="34" charset="0"/>
                <a:cs typeface="Calibri" panose="020F0502020204030204" pitchFamily="34" charset="0"/>
              </a:rPr>
              <a:t>realizowaną w ramach projektu TELEREH-HF</a:t>
            </a:r>
            <a:br>
              <a:rPr lang="pl-PL" sz="2000" dirty="0"/>
            </a:br>
            <a:br>
              <a:rPr lang="pl-PL" sz="2700" dirty="0"/>
            </a:br>
            <a:br>
              <a:rPr lang="en-GB" sz="3000" b="1" dirty="0"/>
            </a:br>
            <a:br>
              <a:rPr lang="en-GB" sz="3000" dirty="0"/>
            </a:br>
            <a:endParaRPr lang="fr-FR" sz="3000" dirty="0">
              <a:ea typeface="ヒラギノ角ゴ Pro W3" pitchFamily="-110" charset="-128"/>
              <a:cs typeface="ヒラギノ角ゴ Pro W3" pitchFamily="-110" charset="-128"/>
            </a:endParaRPr>
          </a:p>
        </p:txBody>
      </p:sp>
      <p:sp>
        <p:nvSpPr>
          <p:cNvPr id="5" name="pole tekstowe 4">
            <a:extLst>
              <a:ext uri="{FF2B5EF4-FFF2-40B4-BE49-F238E27FC236}">
                <a16:creationId xmlns:a16="http://schemas.microsoft.com/office/drawing/2014/main" id="{C4C21494-955D-40F1-8DB2-96FBDFC729B8}"/>
              </a:ext>
            </a:extLst>
          </p:cNvPr>
          <p:cNvSpPr txBox="1"/>
          <p:nvPr/>
        </p:nvSpPr>
        <p:spPr>
          <a:xfrm>
            <a:off x="107504" y="51470"/>
            <a:ext cx="2710999" cy="707886"/>
          </a:xfrm>
          <a:prstGeom prst="rect">
            <a:avLst/>
          </a:prstGeom>
          <a:solidFill>
            <a:srgbClr val="006260"/>
          </a:solidFill>
        </p:spPr>
        <p:txBody>
          <a:bodyPr wrap="none" rtlCol="0">
            <a:spAutoFit/>
          </a:bodyPr>
          <a:lstStyle/>
          <a:p>
            <a:r>
              <a:rPr lang="pl-PL" sz="4000" b="1" dirty="0">
                <a:solidFill>
                  <a:srgbClr val="FFC000"/>
                </a:solidFill>
              </a:rPr>
              <a:t>TELEREH-</a:t>
            </a:r>
            <a:r>
              <a:rPr lang="pl-PL" sz="4000" b="1" dirty="0">
                <a:solidFill>
                  <a:srgbClr val="C00000"/>
                </a:solidFill>
              </a:rPr>
              <a:t>HF</a:t>
            </a:r>
          </a:p>
        </p:txBody>
      </p:sp>
      <p:pic>
        <p:nvPicPr>
          <p:cNvPr id="4" name="Obraz 3">
            <a:extLst>
              <a:ext uri="{FF2B5EF4-FFF2-40B4-BE49-F238E27FC236}">
                <a16:creationId xmlns:a16="http://schemas.microsoft.com/office/drawing/2014/main" id="{572CAD5C-6F1E-41F1-A46F-E2A9769C3E59}"/>
              </a:ext>
            </a:extLst>
          </p:cNvPr>
          <p:cNvPicPr>
            <a:picLocks noChangeAspect="1"/>
          </p:cNvPicPr>
          <p:nvPr/>
        </p:nvPicPr>
        <p:blipFill>
          <a:blip r:embed="rId3"/>
          <a:stretch>
            <a:fillRect/>
          </a:stretch>
        </p:blipFill>
        <p:spPr>
          <a:xfrm>
            <a:off x="1197891" y="918104"/>
            <a:ext cx="6984776" cy="3597862"/>
          </a:xfrm>
          <a:prstGeom prst="rect">
            <a:avLst/>
          </a:prstGeom>
        </p:spPr>
      </p:pic>
      <p:sp>
        <p:nvSpPr>
          <p:cNvPr id="8" name="pole tekstowe 7">
            <a:extLst>
              <a:ext uri="{FF2B5EF4-FFF2-40B4-BE49-F238E27FC236}">
                <a16:creationId xmlns:a16="http://schemas.microsoft.com/office/drawing/2014/main" id="{62538D9A-7582-4832-8DBF-660C3355A4B6}"/>
              </a:ext>
            </a:extLst>
          </p:cNvPr>
          <p:cNvSpPr txBox="1"/>
          <p:nvPr/>
        </p:nvSpPr>
        <p:spPr>
          <a:xfrm>
            <a:off x="251520" y="4674714"/>
            <a:ext cx="8712967" cy="369332"/>
          </a:xfrm>
          <a:prstGeom prst="rect">
            <a:avLst/>
          </a:prstGeom>
          <a:solidFill>
            <a:schemeClr val="bg1"/>
          </a:solidFill>
        </p:spPr>
        <p:txBody>
          <a:bodyPr wrap="square" rtlCol="0">
            <a:spAutoFit/>
          </a:bodyPr>
          <a:lstStyle/>
          <a:p>
            <a:r>
              <a:rPr lang="pl-PL" b="1" dirty="0"/>
              <a:t>                     Prof. dr hab. n. med. Ryszard Piotrowicz, Dr hab. n. med. Ewa Piotrowicz</a:t>
            </a:r>
          </a:p>
        </p:txBody>
      </p:sp>
    </p:spTree>
    <p:extLst>
      <p:ext uri="{BB962C8B-B14F-4D97-AF65-F5344CB8AC3E}">
        <p14:creationId xmlns:p14="http://schemas.microsoft.com/office/powerpoint/2010/main" val="3188115435"/>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ctrTitle"/>
          </p:nvPr>
        </p:nvSpPr>
        <p:spPr>
          <a:xfrm>
            <a:off x="2913178" y="1203598"/>
            <a:ext cx="8208912" cy="216024"/>
          </a:xfrm>
          <a:noFill/>
          <a:ln>
            <a:noFill/>
          </a:ln>
        </p:spPr>
        <p:txBody>
          <a:bodyPr>
            <a:normAutofit fontScale="90000"/>
          </a:bodyPr>
          <a:lstStyle/>
          <a:p>
            <a:pPr algn="l"/>
            <a:r>
              <a:rPr lang="pl-PL" sz="2000" b="1" dirty="0">
                <a:latin typeface="Calibri" panose="020F0502020204030204" pitchFamily="34" charset="0"/>
                <a:cs typeface="Calibri" panose="020F0502020204030204" pitchFamily="34" charset="0"/>
              </a:rPr>
              <a:t>Gościliśmy w telewizji w programie Pytanie Na Śniadanie</a:t>
            </a:r>
            <a:br>
              <a:rPr lang="pl-PL" sz="2000" b="1" dirty="0">
                <a:latin typeface="Calibri" panose="020F0502020204030204" pitchFamily="34" charset="0"/>
                <a:cs typeface="Calibri" panose="020F0502020204030204" pitchFamily="34" charset="0"/>
              </a:rPr>
            </a:br>
            <a:r>
              <a:rPr lang="pl-PL" sz="2000" b="1" dirty="0">
                <a:latin typeface="Calibri" panose="020F0502020204030204" pitchFamily="34" charset="0"/>
                <a:cs typeface="Calibri" panose="020F0502020204030204" pitchFamily="34" charset="0"/>
              </a:rPr>
              <a:t>Prezentowaliśmy hybrydową </a:t>
            </a:r>
            <a:r>
              <a:rPr lang="pl-PL" sz="2000" b="1" dirty="0" err="1">
                <a:latin typeface="Calibri" panose="020F0502020204030204" pitchFamily="34" charset="0"/>
                <a:cs typeface="Calibri" panose="020F0502020204030204" pitchFamily="34" charset="0"/>
              </a:rPr>
              <a:t>telerehabilitację</a:t>
            </a:r>
            <a:r>
              <a:rPr lang="pl-PL" sz="2000" b="1" dirty="0">
                <a:latin typeface="Calibri" panose="020F0502020204030204" pitchFamily="34" charset="0"/>
                <a:cs typeface="Calibri" panose="020F0502020204030204" pitchFamily="34" charset="0"/>
              </a:rPr>
              <a:t> kardiologiczną</a:t>
            </a:r>
            <a:br>
              <a:rPr lang="pl-PL" sz="2000" b="1" dirty="0">
                <a:latin typeface="Calibri" panose="020F0502020204030204" pitchFamily="34" charset="0"/>
                <a:cs typeface="Calibri" panose="020F0502020204030204" pitchFamily="34" charset="0"/>
              </a:rPr>
            </a:br>
            <a:r>
              <a:rPr lang="pl-PL" sz="2000" b="1" dirty="0">
                <a:latin typeface="Calibri" panose="020F0502020204030204" pitchFamily="34" charset="0"/>
                <a:cs typeface="Calibri" panose="020F0502020204030204" pitchFamily="34" charset="0"/>
              </a:rPr>
              <a:t>realizowaną w ramach projektu TELEREH-HF</a:t>
            </a:r>
            <a:br>
              <a:rPr lang="pl-PL" sz="2000" dirty="0"/>
            </a:br>
            <a:br>
              <a:rPr lang="pl-PL" sz="2700" dirty="0"/>
            </a:br>
            <a:br>
              <a:rPr lang="en-GB" sz="3000" b="1" dirty="0"/>
            </a:br>
            <a:br>
              <a:rPr lang="en-GB" sz="3000" dirty="0"/>
            </a:br>
            <a:endParaRPr lang="fr-FR" sz="3000" dirty="0">
              <a:ea typeface="ヒラギノ角ゴ Pro W3" pitchFamily="-110" charset="-128"/>
              <a:cs typeface="ヒラギノ角ゴ Pro W3" pitchFamily="-110" charset="-128"/>
            </a:endParaRPr>
          </a:p>
        </p:txBody>
      </p:sp>
      <p:sp>
        <p:nvSpPr>
          <p:cNvPr id="8" name="pole tekstowe 7">
            <a:extLst>
              <a:ext uri="{FF2B5EF4-FFF2-40B4-BE49-F238E27FC236}">
                <a16:creationId xmlns:a16="http://schemas.microsoft.com/office/drawing/2014/main" id="{62538D9A-7582-4832-8DBF-660C3355A4B6}"/>
              </a:ext>
            </a:extLst>
          </p:cNvPr>
          <p:cNvSpPr txBox="1"/>
          <p:nvPr/>
        </p:nvSpPr>
        <p:spPr>
          <a:xfrm>
            <a:off x="179511" y="4515966"/>
            <a:ext cx="8802513" cy="576064"/>
          </a:xfrm>
          <a:prstGeom prst="rect">
            <a:avLst/>
          </a:prstGeom>
          <a:solidFill>
            <a:schemeClr val="bg1"/>
          </a:solidFill>
        </p:spPr>
        <p:txBody>
          <a:bodyPr wrap="square" rtlCol="0">
            <a:spAutoFit/>
          </a:bodyPr>
          <a:lstStyle/>
          <a:p>
            <a:endParaRPr lang="pl-PL" dirty="0"/>
          </a:p>
        </p:txBody>
      </p:sp>
      <p:sp>
        <p:nvSpPr>
          <p:cNvPr id="5" name="pole tekstowe 4">
            <a:extLst>
              <a:ext uri="{FF2B5EF4-FFF2-40B4-BE49-F238E27FC236}">
                <a16:creationId xmlns:a16="http://schemas.microsoft.com/office/drawing/2014/main" id="{C4C21494-955D-40F1-8DB2-96FBDFC729B8}"/>
              </a:ext>
            </a:extLst>
          </p:cNvPr>
          <p:cNvSpPr txBox="1"/>
          <p:nvPr/>
        </p:nvSpPr>
        <p:spPr>
          <a:xfrm>
            <a:off x="107504" y="51470"/>
            <a:ext cx="2710999" cy="707886"/>
          </a:xfrm>
          <a:prstGeom prst="rect">
            <a:avLst/>
          </a:prstGeom>
          <a:solidFill>
            <a:srgbClr val="006260"/>
          </a:solidFill>
        </p:spPr>
        <p:txBody>
          <a:bodyPr wrap="none" rtlCol="0">
            <a:spAutoFit/>
          </a:bodyPr>
          <a:lstStyle/>
          <a:p>
            <a:r>
              <a:rPr lang="pl-PL" sz="4000" b="1" dirty="0">
                <a:solidFill>
                  <a:srgbClr val="FFC000"/>
                </a:solidFill>
              </a:rPr>
              <a:t>TELEREH-</a:t>
            </a:r>
            <a:r>
              <a:rPr lang="pl-PL" sz="4000" b="1" dirty="0">
                <a:solidFill>
                  <a:srgbClr val="C00000"/>
                </a:solidFill>
              </a:rPr>
              <a:t>HF</a:t>
            </a:r>
          </a:p>
        </p:txBody>
      </p:sp>
      <p:sp>
        <p:nvSpPr>
          <p:cNvPr id="6" name="pole tekstowe 5">
            <a:extLst>
              <a:ext uri="{FF2B5EF4-FFF2-40B4-BE49-F238E27FC236}">
                <a16:creationId xmlns:a16="http://schemas.microsoft.com/office/drawing/2014/main" id="{AE7F5CAF-0096-4D1E-A609-E9F3B4F5D56E}"/>
              </a:ext>
            </a:extLst>
          </p:cNvPr>
          <p:cNvSpPr txBox="1"/>
          <p:nvPr/>
        </p:nvSpPr>
        <p:spPr>
          <a:xfrm>
            <a:off x="251520" y="4674714"/>
            <a:ext cx="8712967" cy="369332"/>
          </a:xfrm>
          <a:prstGeom prst="rect">
            <a:avLst/>
          </a:prstGeom>
          <a:solidFill>
            <a:schemeClr val="bg1"/>
          </a:solidFill>
        </p:spPr>
        <p:txBody>
          <a:bodyPr wrap="square" rtlCol="0">
            <a:spAutoFit/>
          </a:bodyPr>
          <a:lstStyle/>
          <a:p>
            <a:r>
              <a:rPr lang="pl-PL" b="1" dirty="0"/>
              <a:t>                     Prof. dr hab. n. med. Ryszard Piotrowicz, Dr hab. n. med. Ewa Piotrowicz</a:t>
            </a:r>
          </a:p>
        </p:txBody>
      </p:sp>
      <p:pic>
        <p:nvPicPr>
          <p:cNvPr id="3" name="Obraz 2">
            <a:extLst>
              <a:ext uri="{FF2B5EF4-FFF2-40B4-BE49-F238E27FC236}">
                <a16:creationId xmlns:a16="http://schemas.microsoft.com/office/drawing/2014/main" id="{34C7F7B6-4C4B-47FF-B066-7140BA9FEECC}"/>
              </a:ext>
            </a:extLst>
          </p:cNvPr>
          <p:cNvPicPr>
            <a:picLocks noChangeAspect="1"/>
          </p:cNvPicPr>
          <p:nvPr/>
        </p:nvPicPr>
        <p:blipFill>
          <a:blip r:embed="rId3"/>
          <a:stretch>
            <a:fillRect/>
          </a:stretch>
        </p:blipFill>
        <p:spPr>
          <a:xfrm>
            <a:off x="1187623" y="939711"/>
            <a:ext cx="7110535" cy="3723985"/>
          </a:xfrm>
          <a:prstGeom prst="rect">
            <a:avLst/>
          </a:prstGeom>
        </p:spPr>
      </p:pic>
    </p:spTree>
    <p:extLst>
      <p:ext uri="{BB962C8B-B14F-4D97-AF65-F5344CB8AC3E}">
        <p14:creationId xmlns:p14="http://schemas.microsoft.com/office/powerpoint/2010/main" val="1459916510"/>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ctrTitle"/>
          </p:nvPr>
        </p:nvSpPr>
        <p:spPr>
          <a:xfrm>
            <a:off x="2913178" y="1203598"/>
            <a:ext cx="8208912" cy="216024"/>
          </a:xfrm>
          <a:noFill/>
          <a:ln>
            <a:noFill/>
          </a:ln>
        </p:spPr>
        <p:txBody>
          <a:bodyPr>
            <a:normAutofit fontScale="90000"/>
          </a:bodyPr>
          <a:lstStyle/>
          <a:p>
            <a:pPr algn="l"/>
            <a:r>
              <a:rPr lang="pl-PL" sz="2000" b="1" dirty="0">
                <a:latin typeface="Calibri" panose="020F0502020204030204" pitchFamily="34" charset="0"/>
                <a:cs typeface="Calibri" panose="020F0502020204030204" pitchFamily="34" charset="0"/>
              </a:rPr>
              <a:t>Gościliśmy w telewizyjnym w programie Pytanie Na Śniadanie</a:t>
            </a:r>
            <a:br>
              <a:rPr lang="pl-PL" sz="2000" b="1" dirty="0">
                <a:latin typeface="Calibri" panose="020F0502020204030204" pitchFamily="34" charset="0"/>
                <a:cs typeface="Calibri" panose="020F0502020204030204" pitchFamily="34" charset="0"/>
              </a:rPr>
            </a:br>
            <a:r>
              <a:rPr lang="pl-PL" sz="2000" b="1" dirty="0">
                <a:latin typeface="Calibri" panose="020F0502020204030204" pitchFamily="34" charset="0"/>
                <a:cs typeface="Calibri" panose="020F0502020204030204" pitchFamily="34" charset="0"/>
              </a:rPr>
              <a:t>Prezentowaliśmy wyniki projektu TELEREH-HF</a:t>
            </a:r>
            <a:br>
              <a:rPr lang="pl-PL" sz="2000" dirty="0"/>
            </a:br>
            <a:br>
              <a:rPr lang="pl-PL" sz="2700" dirty="0"/>
            </a:br>
            <a:br>
              <a:rPr lang="en-GB" sz="3000" b="1" dirty="0"/>
            </a:br>
            <a:br>
              <a:rPr lang="en-GB" sz="3000" dirty="0"/>
            </a:br>
            <a:endParaRPr lang="fr-FR" sz="3000" dirty="0">
              <a:ea typeface="ヒラギノ角ゴ Pro W3" pitchFamily="-110" charset="-128"/>
              <a:cs typeface="ヒラギノ角ゴ Pro W3" pitchFamily="-110" charset="-128"/>
            </a:endParaRPr>
          </a:p>
        </p:txBody>
      </p:sp>
      <p:sp>
        <p:nvSpPr>
          <p:cNvPr id="8" name="pole tekstowe 7">
            <a:extLst>
              <a:ext uri="{FF2B5EF4-FFF2-40B4-BE49-F238E27FC236}">
                <a16:creationId xmlns:a16="http://schemas.microsoft.com/office/drawing/2014/main" id="{62538D9A-7582-4832-8DBF-660C3355A4B6}"/>
              </a:ext>
            </a:extLst>
          </p:cNvPr>
          <p:cNvSpPr txBox="1"/>
          <p:nvPr/>
        </p:nvSpPr>
        <p:spPr>
          <a:xfrm>
            <a:off x="179511" y="4515966"/>
            <a:ext cx="8802513" cy="576064"/>
          </a:xfrm>
          <a:prstGeom prst="rect">
            <a:avLst/>
          </a:prstGeom>
          <a:solidFill>
            <a:schemeClr val="bg1"/>
          </a:solidFill>
        </p:spPr>
        <p:txBody>
          <a:bodyPr wrap="square" rtlCol="0">
            <a:spAutoFit/>
          </a:bodyPr>
          <a:lstStyle/>
          <a:p>
            <a:endParaRPr lang="pl-PL" dirty="0"/>
          </a:p>
        </p:txBody>
      </p:sp>
      <p:sp>
        <p:nvSpPr>
          <p:cNvPr id="5" name="pole tekstowe 4">
            <a:extLst>
              <a:ext uri="{FF2B5EF4-FFF2-40B4-BE49-F238E27FC236}">
                <a16:creationId xmlns:a16="http://schemas.microsoft.com/office/drawing/2014/main" id="{C4C21494-955D-40F1-8DB2-96FBDFC729B8}"/>
              </a:ext>
            </a:extLst>
          </p:cNvPr>
          <p:cNvSpPr txBox="1"/>
          <p:nvPr/>
        </p:nvSpPr>
        <p:spPr>
          <a:xfrm>
            <a:off x="107504" y="51470"/>
            <a:ext cx="2710999" cy="707886"/>
          </a:xfrm>
          <a:prstGeom prst="rect">
            <a:avLst/>
          </a:prstGeom>
          <a:solidFill>
            <a:srgbClr val="006260"/>
          </a:solidFill>
        </p:spPr>
        <p:txBody>
          <a:bodyPr wrap="none" rtlCol="0">
            <a:spAutoFit/>
          </a:bodyPr>
          <a:lstStyle/>
          <a:p>
            <a:r>
              <a:rPr lang="pl-PL" sz="4000" b="1" dirty="0">
                <a:solidFill>
                  <a:srgbClr val="FFC000"/>
                </a:solidFill>
              </a:rPr>
              <a:t>TELEREH-</a:t>
            </a:r>
            <a:r>
              <a:rPr lang="pl-PL" sz="4000" b="1" dirty="0">
                <a:solidFill>
                  <a:srgbClr val="C00000"/>
                </a:solidFill>
              </a:rPr>
              <a:t>HF</a:t>
            </a:r>
          </a:p>
        </p:txBody>
      </p:sp>
      <p:pic>
        <p:nvPicPr>
          <p:cNvPr id="3" name="Obraz 2">
            <a:extLst>
              <a:ext uri="{FF2B5EF4-FFF2-40B4-BE49-F238E27FC236}">
                <a16:creationId xmlns:a16="http://schemas.microsoft.com/office/drawing/2014/main" id="{03340C7A-F3D6-4846-BFD4-AFDA1E0C0E78}"/>
              </a:ext>
            </a:extLst>
          </p:cNvPr>
          <p:cNvPicPr>
            <a:picLocks noChangeAspect="1"/>
          </p:cNvPicPr>
          <p:nvPr/>
        </p:nvPicPr>
        <p:blipFill>
          <a:blip r:embed="rId3"/>
          <a:stretch>
            <a:fillRect/>
          </a:stretch>
        </p:blipFill>
        <p:spPr>
          <a:xfrm>
            <a:off x="827584" y="882835"/>
            <a:ext cx="7488832" cy="3872067"/>
          </a:xfrm>
          <a:prstGeom prst="rect">
            <a:avLst/>
          </a:prstGeom>
        </p:spPr>
      </p:pic>
      <p:sp>
        <p:nvSpPr>
          <p:cNvPr id="6" name="pole tekstowe 5">
            <a:extLst>
              <a:ext uri="{FF2B5EF4-FFF2-40B4-BE49-F238E27FC236}">
                <a16:creationId xmlns:a16="http://schemas.microsoft.com/office/drawing/2014/main" id="{2584849B-3007-4126-917F-6B2EF86BF03E}"/>
              </a:ext>
            </a:extLst>
          </p:cNvPr>
          <p:cNvSpPr txBox="1"/>
          <p:nvPr/>
        </p:nvSpPr>
        <p:spPr>
          <a:xfrm>
            <a:off x="0" y="4707057"/>
            <a:ext cx="8532439" cy="369332"/>
          </a:xfrm>
          <a:prstGeom prst="rect">
            <a:avLst/>
          </a:prstGeom>
          <a:solidFill>
            <a:schemeClr val="bg1"/>
          </a:solidFill>
        </p:spPr>
        <p:txBody>
          <a:bodyPr wrap="square" rtlCol="0">
            <a:spAutoFit/>
          </a:bodyPr>
          <a:lstStyle/>
          <a:p>
            <a:r>
              <a:rPr lang="pl-PL" b="1" dirty="0"/>
              <a:t>                 Prof. dr hab. n. med. Grzegorz Opolski Prof. dr hab. n. med. Ryszard Piotrowicz</a:t>
            </a:r>
          </a:p>
        </p:txBody>
      </p:sp>
    </p:spTree>
    <p:extLst>
      <p:ext uri="{BB962C8B-B14F-4D97-AF65-F5344CB8AC3E}">
        <p14:creationId xmlns:p14="http://schemas.microsoft.com/office/powerpoint/2010/main" val="536596517"/>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ctrTitle"/>
          </p:nvPr>
        </p:nvSpPr>
        <p:spPr>
          <a:xfrm>
            <a:off x="467544" y="2499742"/>
            <a:ext cx="8208912" cy="1541640"/>
          </a:xfrm>
          <a:noFill/>
          <a:ln>
            <a:noFill/>
          </a:ln>
        </p:spPr>
        <p:txBody>
          <a:bodyPr>
            <a:normAutofit fontScale="90000"/>
          </a:bodyPr>
          <a:lstStyle/>
          <a:p>
            <a:pPr algn="l"/>
            <a:r>
              <a:rPr lang="pl-PL" sz="6700" b="1" dirty="0">
                <a:latin typeface="Calibri" panose="020F0502020204030204" pitchFamily="34" charset="0"/>
                <a:cs typeface="Calibri" panose="020F0502020204030204" pitchFamily="34" charset="0"/>
              </a:rPr>
              <a:t>TELEREH-HF</a:t>
            </a:r>
            <a:r>
              <a:rPr lang="pl-PL" sz="6700" dirty="0">
                <a:latin typeface="Calibri" panose="020F0502020204030204" pitchFamily="34" charset="0"/>
                <a:cs typeface="Calibri" panose="020F0502020204030204" pitchFamily="34" charset="0"/>
              </a:rPr>
              <a:t> – </a:t>
            </a:r>
            <a:r>
              <a:rPr lang="pl-PL" sz="6700" b="1" dirty="0">
                <a:latin typeface="Calibri" panose="020F0502020204030204" pitchFamily="34" charset="0"/>
                <a:cs typeface="Calibri" panose="020F0502020204030204" pitchFamily="34" charset="0"/>
              </a:rPr>
              <a:t>prasa</a:t>
            </a:r>
            <a:br>
              <a:rPr lang="pl-PL" sz="2000" dirty="0"/>
            </a:br>
            <a:br>
              <a:rPr lang="pl-PL" sz="2700" dirty="0"/>
            </a:br>
            <a:br>
              <a:rPr lang="en-GB" sz="3000" b="1" dirty="0"/>
            </a:br>
            <a:br>
              <a:rPr lang="en-GB" sz="3000" dirty="0"/>
            </a:br>
            <a:endParaRPr lang="fr-FR" sz="3000" dirty="0">
              <a:ea typeface="ヒラギノ角ゴ Pro W3" pitchFamily="-110" charset="-128"/>
              <a:cs typeface="ヒラギノ角ゴ Pro W3" pitchFamily="-110" charset="-128"/>
            </a:endParaRPr>
          </a:p>
        </p:txBody>
      </p:sp>
      <p:sp>
        <p:nvSpPr>
          <p:cNvPr id="8" name="pole tekstowe 7">
            <a:extLst>
              <a:ext uri="{FF2B5EF4-FFF2-40B4-BE49-F238E27FC236}">
                <a16:creationId xmlns:a16="http://schemas.microsoft.com/office/drawing/2014/main" id="{62538D9A-7582-4832-8DBF-660C3355A4B6}"/>
              </a:ext>
            </a:extLst>
          </p:cNvPr>
          <p:cNvSpPr txBox="1"/>
          <p:nvPr/>
        </p:nvSpPr>
        <p:spPr>
          <a:xfrm>
            <a:off x="179511" y="4515966"/>
            <a:ext cx="8802513" cy="576064"/>
          </a:xfrm>
          <a:prstGeom prst="rect">
            <a:avLst/>
          </a:prstGeom>
          <a:solidFill>
            <a:schemeClr val="bg1"/>
          </a:solidFill>
        </p:spPr>
        <p:txBody>
          <a:bodyPr wrap="square" rtlCol="0">
            <a:spAutoFit/>
          </a:bodyPr>
          <a:lstStyle/>
          <a:p>
            <a:endParaRPr lang="pl-PL" dirty="0"/>
          </a:p>
        </p:txBody>
      </p:sp>
      <p:sp>
        <p:nvSpPr>
          <p:cNvPr id="5" name="pole tekstowe 4">
            <a:extLst>
              <a:ext uri="{FF2B5EF4-FFF2-40B4-BE49-F238E27FC236}">
                <a16:creationId xmlns:a16="http://schemas.microsoft.com/office/drawing/2014/main" id="{C4C21494-955D-40F1-8DB2-96FBDFC729B8}"/>
              </a:ext>
            </a:extLst>
          </p:cNvPr>
          <p:cNvSpPr txBox="1"/>
          <p:nvPr/>
        </p:nvSpPr>
        <p:spPr>
          <a:xfrm>
            <a:off x="395536" y="201583"/>
            <a:ext cx="2710999" cy="707886"/>
          </a:xfrm>
          <a:prstGeom prst="rect">
            <a:avLst/>
          </a:prstGeom>
          <a:solidFill>
            <a:srgbClr val="006260"/>
          </a:solidFill>
        </p:spPr>
        <p:txBody>
          <a:bodyPr wrap="none" rtlCol="0">
            <a:spAutoFit/>
          </a:bodyPr>
          <a:lstStyle/>
          <a:p>
            <a:r>
              <a:rPr lang="pl-PL" sz="4000" b="1" dirty="0">
                <a:solidFill>
                  <a:srgbClr val="FFC000"/>
                </a:solidFill>
              </a:rPr>
              <a:t>TELEREH-</a:t>
            </a:r>
            <a:r>
              <a:rPr lang="pl-PL" sz="4000" b="1" dirty="0">
                <a:solidFill>
                  <a:srgbClr val="C00000"/>
                </a:solidFill>
              </a:rPr>
              <a:t>HF</a:t>
            </a:r>
          </a:p>
        </p:txBody>
      </p:sp>
    </p:spTree>
    <p:extLst>
      <p:ext uri="{BB962C8B-B14F-4D97-AF65-F5344CB8AC3E}">
        <p14:creationId xmlns:p14="http://schemas.microsoft.com/office/powerpoint/2010/main" val="3444693548"/>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320" y="729791"/>
            <a:ext cx="6669360" cy="4041904"/>
          </a:xfrm>
          <a:prstGeom prst="rect">
            <a:avLst/>
          </a:prstGeom>
        </p:spPr>
      </p:pic>
      <p:sp>
        <p:nvSpPr>
          <p:cNvPr id="3" name="pole tekstowe 2">
            <a:extLst>
              <a:ext uri="{FF2B5EF4-FFF2-40B4-BE49-F238E27FC236}">
                <a16:creationId xmlns:a16="http://schemas.microsoft.com/office/drawing/2014/main" id="{7E16486E-ECC2-4A54-9773-F639EB9FD8DC}"/>
              </a:ext>
            </a:extLst>
          </p:cNvPr>
          <p:cNvSpPr txBox="1"/>
          <p:nvPr/>
        </p:nvSpPr>
        <p:spPr>
          <a:xfrm>
            <a:off x="179511" y="4515966"/>
            <a:ext cx="8802513" cy="576064"/>
          </a:xfrm>
          <a:prstGeom prst="rect">
            <a:avLst/>
          </a:prstGeom>
          <a:solidFill>
            <a:schemeClr val="bg1"/>
          </a:solidFill>
        </p:spPr>
        <p:txBody>
          <a:bodyPr wrap="square" rtlCol="0">
            <a:spAutoFit/>
          </a:bodyPr>
          <a:lstStyle/>
          <a:p>
            <a:endParaRPr lang="pl-PL" dirty="0"/>
          </a:p>
        </p:txBody>
      </p:sp>
      <p:sp>
        <p:nvSpPr>
          <p:cNvPr id="5" name="pole tekstowe 4">
            <a:extLst>
              <a:ext uri="{FF2B5EF4-FFF2-40B4-BE49-F238E27FC236}">
                <a16:creationId xmlns:a16="http://schemas.microsoft.com/office/drawing/2014/main" id="{E942C714-F987-4742-895B-209BD5552415}"/>
              </a:ext>
            </a:extLst>
          </p:cNvPr>
          <p:cNvSpPr txBox="1"/>
          <p:nvPr/>
        </p:nvSpPr>
        <p:spPr>
          <a:xfrm>
            <a:off x="395536" y="201583"/>
            <a:ext cx="2710999" cy="707886"/>
          </a:xfrm>
          <a:prstGeom prst="rect">
            <a:avLst/>
          </a:prstGeom>
          <a:solidFill>
            <a:srgbClr val="006260"/>
          </a:solidFill>
        </p:spPr>
        <p:txBody>
          <a:bodyPr wrap="none" rtlCol="0">
            <a:spAutoFit/>
          </a:bodyPr>
          <a:lstStyle/>
          <a:p>
            <a:r>
              <a:rPr lang="pl-PL" sz="4000" b="1" dirty="0">
                <a:solidFill>
                  <a:srgbClr val="FFC000"/>
                </a:solidFill>
              </a:rPr>
              <a:t>TELEREH-</a:t>
            </a:r>
            <a:r>
              <a:rPr lang="pl-PL" sz="4000" b="1" dirty="0">
                <a:solidFill>
                  <a:srgbClr val="C00000"/>
                </a:solidFill>
              </a:rPr>
              <a:t>HF</a:t>
            </a:r>
          </a:p>
        </p:txBody>
      </p:sp>
    </p:spTree>
    <p:extLst>
      <p:ext uri="{BB962C8B-B14F-4D97-AF65-F5344CB8AC3E}">
        <p14:creationId xmlns:p14="http://schemas.microsoft.com/office/powerpoint/2010/main" val="2648696554"/>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771550"/>
            <a:ext cx="8712968" cy="2826619"/>
          </a:xfrm>
        </p:spPr>
        <p:txBody>
          <a:bodyPr>
            <a:normAutofit/>
          </a:bodyPr>
          <a:lstStyle/>
          <a:p>
            <a:pPr marL="0" indent="0">
              <a:buNone/>
            </a:pPr>
            <a:endParaRPr lang="pl-PL" sz="3500" dirty="0"/>
          </a:p>
          <a:p>
            <a:endParaRPr lang="fr-FR" sz="1800" dirty="0">
              <a:latin typeface="Calibri"/>
              <a:cs typeface="Calibri"/>
            </a:endParaRPr>
          </a:p>
        </p:txBody>
      </p:sp>
      <p:sp>
        <p:nvSpPr>
          <p:cNvPr id="10" name="pole tekstowe 9">
            <a:extLst>
              <a:ext uri="{FF2B5EF4-FFF2-40B4-BE49-F238E27FC236}">
                <a16:creationId xmlns:a16="http://schemas.microsoft.com/office/drawing/2014/main" id="{9BE14F42-CAE6-435A-A249-9D345F036578}"/>
              </a:ext>
            </a:extLst>
          </p:cNvPr>
          <p:cNvSpPr txBox="1"/>
          <p:nvPr/>
        </p:nvSpPr>
        <p:spPr>
          <a:xfrm>
            <a:off x="179512" y="4515966"/>
            <a:ext cx="2304256" cy="576064"/>
          </a:xfrm>
          <a:prstGeom prst="rect">
            <a:avLst/>
          </a:prstGeom>
          <a:solidFill>
            <a:schemeClr val="bg1"/>
          </a:solidFill>
        </p:spPr>
        <p:txBody>
          <a:bodyPr wrap="square" rtlCol="0">
            <a:spAutoFit/>
          </a:bodyPr>
          <a:lstStyle/>
          <a:p>
            <a:endParaRPr lang="pl-PL" dirty="0"/>
          </a:p>
        </p:txBody>
      </p:sp>
      <p:pic>
        <p:nvPicPr>
          <p:cNvPr id="4" name="Obraz 3">
            <a:extLst>
              <a:ext uri="{FF2B5EF4-FFF2-40B4-BE49-F238E27FC236}">
                <a16:creationId xmlns:a16="http://schemas.microsoft.com/office/drawing/2014/main" id="{E772550F-5FE7-41E9-B67C-29E342F1A466}"/>
              </a:ext>
            </a:extLst>
          </p:cNvPr>
          <p:cNvPicPr>
            <a:picLocks noChangeAspect="1"/>
          </p:cNvPicPr>
          <p:nvPr/>
        </p:nvPicPr>
        <p:blipFill>
          <a:blip r:embed="rId3"/>
          <a:stretch>
            <a:fillRect/>
          </a:stretch>
        </p:blipFill>
        <p:spPr>
          <a:xfrm>
            <a:off x="35496" y="51470"/>
            <a:ext cx="9073007" cy="5040560"/>
          </a:xfrm>
          <a:prstGeom prst="rect">
            <a:avLst/>
          </a:prstGeom>
        </p:spPr>
      </p:pic>
    </p:spTree>
    <p:extLst>
      <p:ext uri="{BB962C8B-B14F-4D97-AF65-F5344CB8AC3E}">
        <p14:creationId xmlns:p14="http://schemas.microsoft.com/office/powerpoint/2010/main" val="3249892854"/>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BF3422A1-25B4-43FA-A361-2B5A96DD26E5}"/>
              </a:ext>
            </a:extLst>
          </p:cNvPr>
          <p:cNvSpPr txBox="1"/>
          <p:nvPr/>
        </p:nvSpPr>
        <p:spPr>
          <a:xfrm>
            <a:off x="179511" y="4515966"/>
            <a:ext cx="8802513" cy="576064"/>
          </a:xfrm>
          <a:prstGeom prst="rect">
            <a:avLst/>
          </a:prstGeom>
          <a:solidFill>
            <a:schemeClr val="bg1"/>
          </a:solidFill>
        </p:spPr>
        <p:txBody>
          <a:bodyPr wrap="square" rtlCol="0">
            <a:spAutoFit/>
          </a:bodyPr>
          <a:lstStyle/>
          <a:p>
            <a:endParaRPr lang="pl-PL" dirty="0"/>
          </a:p>
        </p:txBody>
      </p:sp>
      <p:sp>
        <p:nvSpPr>
          <p:cNvPr id="4" name="pole tekstowe 3">
            <a:extLst>
              <a:ext uri="{FF2B5EF4-FFF2-40B4-BE49-F238E27FC236}">
                <a16:creationId xmlns:a16="http://schemas.microsoft.com/office/drawing/2014/main" id="{B83DCA21-A7F2-4326-971C-B5C9B454486C}"/>
              </a:ext>
            </a:extLst>
          </p:cNvPr>
          <p:cNvSpPr txBox="1"/>
          <p:nvPr/>
        </p:nvSpPr>
        <p:spPr>
          <a:xfrm>
            <a:off x="395536" y="201583"/>
            <a:ext cx="2710999" cy="707886"/>
          </a:xfrm>
          <a:prstGeom prst="rect">
            <a:avLst/>
          </a:prstGeom>
          <a:solidFill>
            <a:srgbClr val="006260"/>
          </a:solidFill>
        </p:spPr>
        <p:txBody>
          <a:bodyPr wrap="none" rtlCol="0">
            <a:spAutoFit/>
          </a:bodyPr>
          <a:lstStyle/>
          <a:p>
            <a:r>
              <a:rPr lang="pl-PL" sz="4000" b="1" dirty="0">
                <a:solidFill>
                  <a:srgbClr val="FFC000"/>
                </a:solidFill>
              </a:rPr>
              <a:t>TELEREH-</a:t>
            </a:r>
            <a:r>
              <a:rPr lang="pl-PL" sz="4000" b="1" dirty="0">
                <a:solidFill>
                  <a:srgbClr val="C00000"/>
                </a:solidFill>
              </a:rPr>
              <a:t>HF</a:t>
            </a:r>
          </a:p>
        </p:txBody>
      </p:sp>
      <p:pic>
        <p:nvPicPr>
          <p:cNvPr id="5" name="Obraz 4">
            <a:extLst>
              <a:ext uri="{FF2B5EF4-FFF2-40B4-BE49-F238E27FC236}">
                <a16:creationId xmlns:a16="http://schemas.microsoft.com/office/drawing/2014/main" id="{84BADE56-6F0A-4E41-A7C1-6C2756030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340" y="915566"/>
            <a:ext cx="6777038" cy="4051149"/>
          </a:xfrm>
          <a:prstGeom prst="rect">
            <a:avLst/>
          </a:prstGeom>
        </p:spPr>
      </p:pic>
    </p:spTree>
    <p:extLst>
      <p:ext uri="{BB962C8B-B14F-4D97-AF65-F5344CB8AC3E}">
        <p14:creationId xmlns:p14="http://schemas.microsoft.com/office/powerpoint/2010/main" val="801155728"/>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963" y="1386210"/>
            <a:ext cx="6696075" cy="2319667"/>
          </a:xfrm>
          <a:prstGeom prst="rect">
            <a:avLst/>
          </a:prstGeom>
        </p:spPr>
      </p:pic>
      <p:sp>
        <p:nvSpPr>
          <p:cNvPr id="3" name="pole tekstowe 2">
            <a:extLst>
              <a:ext uri="{FF2B5EF4-FFF2-40B4-BE49-F238E27FC236}">
                <a16:creationId xmlns:a16="http://schemas.microsoft.com/office/drawing/2014/main" id="{E8D53ED6-7FEA-48A2-9EDE-7EC11E65D3FA}"/>
              </a:ext>
            </a:extLst>
          </p:cNvPr>
          <p:cNvSpPr txBox="1"/>
          <p:nvPr/>
        </p:nvSpPr>
        <p:spPr>
          <a:xfrm>
            <a:off x="179511" y="4515966"/>
            <a:ext cx="8802513" cy="576064"/>
          </a:xfrm>
          <a:prstGeom prst="rect">
            <a:avLst/>
          </a:prstGeom>
          <a:solidFill>
            <a:schemeClr val="bg1"/>
          </a:solidFill>
        </p:spPr>
        <p:txBody>
          <a:bodyPr wrap="square" rtlCol="0">
            <a:spAutoFit/>
          </a:bodyPr>
          <a:lstStyle/>
          <a:p>
            <a:endParaRPr lang="pl-PL" dirty="0"/>
          </a:p>
        </p:txBody>
      </p:sp>
      <p:sp>
        <p:nvSpPr>
          <p:cNvPr id="4" name="pole tekstowe 3">
            <a:extLst>
              <a:ext uri="{FF2B5EF4-FFF2-40B4-BE49-F238E27FC236}">
                <a16:creationId xmlns:a16="http://schemas.microsoft.com/office/drawing/2014/main" id="{FFD7E7BE-EAE4-4458-A0C2-6AED4183BE73}"/>
              </a:ext>
            </a:extLst>
          </p:cNvPr>
          <p:cNvSpPr txBox="1"/>
          <p:nvPr/>
        </p:nvSpPr>
        <p:spPr>
          <a:xfrm>
            <a:off x="395536" y="201583"/>
            <a:ext cx="2710999" cy="707886"/>
          </a:xfrm>
          <a:prstGeom prst="rect">
            <a:avLst/>
          </a:prstGeom>
          <a:solidFill>
            <a:srgbClr val="006260"/>
          </a:solidFill>
        </p:spPr>
        <p:txBody>
          <a:bodyPr wrap="none" rtlCol="0">
            <a:spAutoFit/>
          </a:bodyPr>
          <a:lstStyle/>
          <a:p>
            <a:r>
              <a:rPr lang="pl-PL" sz="4000" b="1" dirty="0">
                <a:solidFill>
                  <a:srgbClr val="FFC000"/>
                </a:solidFill>
              </a:rPr>
              <a:t>TELEREH-</a:t>
            </a:r>
            <a:r>
              <a:rPr lang="pl-PL" sz="4000" b="1" dirty="0">
                <a:solidFill>
                  <a:srgbClr val="C00000"/>
                </a:solidFill>
              </a:rPr>
              <a:t>HF</a:t>
            </a:r>
          </a:p>
        </p:txBody>
      </p:sp>
    </p:spTree>
    <p:extLst>
      <p:ext uri="{BB962C8B-B14F-4D97-AF65-F5344CB8AC3E}">
        <p14:creationId xmlns:p14="http://schemas.microsoft.com/office/powerpoint/2010/main" val="3791236863"/>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8E91F938-7AAE-412F-A096-5DCF57995A84}"/>
              </a:ext>
            </a:extLst>
          </p:cNvPr>
          <p:cNvSpPr txBox="1"/>
          <p:nvPr/>
        </p:nvSpPr>
        <p:spPr>
          <a:xfrm>
            <a:off x="179511" y="4515966"/>
            <a:ext cx="8802513" cy="576064"/>
          </a:xfrm>
          <a:prstGeom prst="rect">
            <a:avLst/>
          </a:prstGeom>
          <a:solidFill>
            <a:schemeClr val="bg1"/>
          </a:solidFill>
        </p:spPr>
        <p:txBody>
          <a:bodyPr wrap="square" rtlCol="0">
            <a:spAutoFit/>
          </a:bodyPr>
          <a:lstStyle/>
          <a:p>
            <a:endParaRPr lang="pl-PL" dirty="0"/>
          </a:p>
        </p:txBody>
      </p:sp>
      <p:grpSp>
        <p:nvGrpSpPr>
          <p:cNvPr id="7" name="Grupa 6">
            <a:extLst>
              <a:ext uri="{FF2B5EF4-FFF2-40B4-BE49-F238E27FC236}">
                <a16:creationId xmlns:a16="http://schemas.microsoft.com/office/drawing/2014/main" id="{7F3ACAA1-3654-4DF3-9168-FC2209CD55DF}"/>
              </a:ext>
            </a:extLst>
          </p:cNvPr>
          <p:cNvGrpSpPr/>
          <p:nvPr/>
        </p:nvGrpSpPr>
        <p:grpSpPr>
          <a:xfrm>
            <a:off x="2141730" y="87474"/>
            <a:ext cx="4860540" cy="5022559"/>
            <a:chOff x="1331640" y="116631"/>
            <a:chExt cx="6480720" cy="6696745"/>
          </a:xfrm>
        </p:grpSpPr>
        <p:pic>
          <p:nvPicPr>
            <p:cNvPr id="8" name="Obraz 7">
              <a:extLst>
                <a:ext uri="{FF2B5EF4-FFF2-40B4-BE49-F238E27FC236}">
                  <a16:creationId xmlns:a16="http://schemas.microsoft.com/office/drawing/2014/main" id="{A40ACE93-3283-4E68-918A-EEEBCAF680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099"/>
            <a:stretch/>
          </p:blipFill>
          <p:spPr>
            <a:xfrm>
              <a:off x="1331640" y="3672408"/>
              <a:ext cx="6480720" cy="3140968"/>
            </a:xfrm>
            <a:prstGeom prst="rect">
              <a:avLst/>
            </a:prstGeom>
          </p:spPr>
        </p:pic>
        <p:pic>
          <p:nvPicPr>
            <p:cNvPr id="9" name="Obraz 8">
              <a:extLst>
                <a:ext uri="{FF2B5EF4-FFF2-40B4-BE49-F238E27FC236}">
                  <a16:creationId xmlns:a16="http://schemas.microsoft.com/office/drawing/2014/main" id="{E866DDED-1102-4734-B6B7-2A1EDFC89F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4763" y="116631"/>
              <a:ext cx="6447597" cy="3591099"/>
            </a:xfrm>
            <a:prstGeom prst="rect">
              <a:avLst/>
            </a:prstGeom>
          </p:spPr>
        </p:pic>
      </p:grpSp>
      <p:sp>
        <p:nvSpPr>
          <p:cNvPr id="10" name="pole tekstowe 9">
            <a:extLst>
              <a:ext uri="{FF2B5EF4-FFF2-40B4-BE49-F238E27FC236}">
                <a16:creationId xmlns:a16="http://schemas.microsoft.com/office/drawing/2014/main" id="{D423056C-CDD9-45CA-A20E-D30F16BA0268}"/>
              </a:ext>
            </a:extLst>
          </p:cNvPr>
          <p:cNvSpPr txBox="1"/>
          <p:nvPr/>
        </p:nvSpPr>
        <p:spPr>
          <a:xfrm>
            <a:off x="107504" y="110039"/>
            <a:ext cx="2034226" cy="523220"/>
          </a:xfrm>
          <a:prstGeom prst="rect">
            <a:avLst/>
          </a:prstGeom>
          <a:solidFill>
            <a:srgbClr val="006260"/>
          </a:solidFill>
        </p:spPr>
        <p:txBody>
          <a:bodyPr wrap="square" rtlCol="0">
            <a:spAutoFit/>
          </a:bodyPr>
          <a:lstStyle/>
          <a:p>
            <a:r>
              <a:rPr lang="pl-PL" sz="2800" b="1" dirty="0">
                <a:solidFill>
                  <a:srgbClr val="FFC000"/>
                </a:solidFill>
              </a:rPr>
              <a:t>TELEREH-</a:t>
            </a:r>
            <a:r>
              <a:rPr lang="pl-PL" sz="2800" b="1" dirty="0">
                <a:solidFill>
                  <a:srgbClr val="C00000"/>
                </a:solidFill>
              </a:rPr>
              <a:t>HF</a:t>
            </a:r>
          </a:p>
        </p:txBody>
      </p:sp>
    </p:spTree>
    <p:extLst>
      <p:ext uri="{BB962C8B-B14F-4D97-AF65-F5344CB8AC3E}">
        <p14:creationId xmlns:p14="http://schemas.microsoft.com/office/powerpoint/2010/main" val="1164308684"/>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a:extLst>
              <a:ext uri="{FF2B5EF4-FFF2-40B4-BE49-F238E27FC236}">
                <a16:creationId xmlns:a16="http://schemas.microsoft.com/office/drawing/2014/main" id="{8E91F938-7AAE-412F-A096-5DCF57995A84}"/>
              </a:ext>
            </a:extLst>
          </p:cNvPr>
          <p:cNvSpPr txBox="1"/>
          <p:nvPr/>
        </p:nvSpPr>
        <p:spPr>
          <a:xfrm>
            <a:off x="179511" y="4515966"/>
            <a:ext cx="8802513" cy="576064"/>
          </a:xfrm>
          <a:prstGeom prst="rect">
            <a:avLst/>
          </a:prstGeom>
          <a:solidFill>
            <a:schemeClr val="bg1"/>
          </a:solidFill>
        </p:spPr>
        <p:txBody>
          <a:bodyPr wrap="square" rtlCol="0">
            <a:spAutoFit/>
          </a:bodyPr>
          <a:lstStyle/>
          <a:p>
            <a:endParaRPr lang="pl-PL" dirty="0"/>
          </a:p>
        </p:txBody>
      </p:sp>
      <p:sp>
        <p:nvSpPr>
          <p:cNvPr id="10" name="pole tekstowe 9">
            <a:extLst>
              <a:ext uri="{FF2B5EF4-FFF2-40B4-BE49-F238E27FC236}">
                <a16:creationId xmlns:a16="http://schemas.microsoft.com/office/drawing/2014/main" id="{D423056C-CDD9-45CA-A20E-D30F16BA0268}"/>
              </a:ext>
            </a:extLst>
          </p:cNvPr>
          <p:cNvSpPr txBox="1"/>
          <p:nvPr/>
        </p:nvSpPr>
        <p:spPr>
          <a:xfrm>
            <a:off x="107504" y="110039"/>
            <a:ext cx="2034226" cy="523220"/>
          </a:xfrm>
          <a:prstGeom prst="rect">
            <a:avLst/>
          </a:prstGeom>
          <a:solidFill>
            <a:srgbClr val="006260"/>
          </a:solidFill>
        </p:spPr>
        <p:txBody>
          <a:bodyPr wrap="square" rtlCol="0">
            <a:spAutoFit/>
          </a:bodyPr>
          <a:lstStyle/>
          <a:p>
            <a:r>
              <a:rPr lang="pl-PL" sz="2800" b="1" dirty="0">
                <a:solidFill>
                  <a:srgbClr val="FFC000"/>
                </a:solidFill>
              </a:rPr>
              <a:t>TELEREH-</a:t>
            </a:r>
            <a:r>
              <a:rPr lang="pl-PL" sz="2800" b="1" dirty="0">
                <a:solidFill>
                  <a:srgbClr val="C00000"/>
                </a:solidFill>
              </a:rPr>
              <a:t>HF</a:t>
            </a:r>
          </a:p>
        </p:txBody>
      </p:sp>
      <p:pic>
        <p:nvPicPr>
          <p:cNvPr id="3" name="Obraz 2">
            <a:extLst>
              <a:ext uri="{FF2B5EF4-FFF2-40B4-BE49-F238E27FC236}">
                <a16:creationId xmlns:a16="http://schemas.microsoft.com/office/drawing/2014/main" id="{55592177-ED34-4A65-81A1-B5517AEFDC88}"/>
              </a:ext>
            </a:extLst>
          </p:cNvPr>
          <p:cNvPicPr>
            <a:picLocks noChangeAspect="1"/>
          </p:cNvPicPr>
          <p:nvPr/>
        </p:nvPicPr>
        <p:blipFill>
          <a:blip r:embed="rId3"/>
          <a:stretch>
            <a:fillRect/>
          </a:stretch>
        </p:blipFill>
        <p:spPr>
          <a:xfrm>
            <a:off x="916930" y="699542"/>
            <a:ext cx="7310139" cy="4225255"/>
          </a:xfrm>
          <a:prstGeom prst="rect">
            <a:avLst/>
          </a:prstGeom>
        </p:spPr>
      </p:pic>
      <p:sp>
        <p:nvSpPr>
          <p:cNvPr id="4" name="pole tekstowe 3">
            <a:extLst>
              <a:ext uri="{FF2B5EF4-FFF2-40B4-BE49-F238E27FC236}">
                <a16:creationId xmlns:a16="http://schemas.microsoft.com/office/drawing/2014/main" id="{6895F6BB-487E-4EF8-B50B-AEAAE851C4F9}"/>
              </a:ext>
            </a:extLst>
          </p:cNvPr>
          <p:cNvSpPr txBox="1"/>
          <p:nvPr/>
        </p:nvSpPr>
        <p:spPr>
          <a:xfrm>
            <a:off x="2354867" y="177801"/>
            <a:ext cx="6488636" cy="369332"/>
          </a:xfrm>
          <a:prstGeom prst="rect">
            <a:avLst/>
          </a:prstGeom>
          <a:noFill/>
        </p:spPr>
        <p:txBody>
          <a:bodyPr wrap="none" rtlCol="0">
            <a:spAutoFit/>
          </a:bodyPr>
          <a:lstStyle/>
          <a:p>
            <a:r>
              <a:rPr lang="pl-PL" b="1" dirty="0"/>
              <a:t>Artykuł zamieszczony w czasopiśmie Świat Lekarza NR 7/2019 (75)</a:t>
            </a:r>
          </a:p>
        </p:txBody>
      </p:sp>
    </p:spTree>
    <p:extLst>
      <p:ext uri="{BB962C8B-B14F-4D97-AF65-F5344CB8AC3E}">
        <p14:creationId xmlns:p14="http://schemas.microsoft.com/office/powerpoint/2010/main" val="3477483536"/>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771550"/>
            <a:ext cx="8712968" cy="2826619"/>
          </a:xfrm>
        </p:spPr>
        <p:txBody>
          <a:bodyPr>
            <a:normAutofit/>
          </a:bodyPr>
          <a:lstStyle/>
          <a:p>
            <a:pPr marL="0" indent="0">
              <a:buNone/>
            </a:pPr>
            <a:endParaRPr lang="pl-PL" sz="3500" dirty="0"/>
          </a:p>
          <a:p>
            <a:endParaRPr lang="fr-FR" sz="1800" dirty="0">
              <a:latin typeface="Calibri"/>
              <a:cs typeface="Calibri"/>
            </a:endParaRPr>
          </a:p>
        </p:txBody>
      </p:sp>
      <p:pic>
        <p:nvPicPr>
          <p:cNvPr id="9" name="Obraz 8">
            <a:extLst>
              <a:ext uri="{FF2B5EF4-FFF2-40B4-BE49-F238E27FC236}">
                <a16:creationId xmlns:a16="http://schemas.microsoft.com/office/drawing/2014/main" id="{E9CD48B9-8532-44E9-A1B1-F49D1F43C785}"/>
              </a:ext>
            </a:extLst>
          </p:cNvPr>
          <p:cNvPicPr>
            <a:picLocks noChangeAspect="1"/>
          </p:cNvPicPr>
          <p:nvPr/>
        </p:nvPicPr>
        <p:blipFill>
          <a:blip r:embed="rId3"/>
          <a:stretch>
            <a:fillRect/>
          </a:stretch>
        </p:blipFill>
        <p:spPr>
          <a:xfrm>
            <a:off x="1343025" y="30162"/>
            <a:ext cx="6457950" cy="5083175"/>
          </a:xfrm>
          <a:prstGeom prst="rect">
            <a:avLst/>
          </a:prstGeom>
        </p:spPr>
      </p:pic>
      <p:sp>
        <p:nvSpPr>
          <p:cNvPr id="10" name="pole tekstowe 9">
            <a:extLst>
              <a:ext uri="{FF2B5EF4-FFF2-40B4-BE49-F238E27FC236}">
                <a16:creationId xmlns:a16="http://schemas.microsoft.com/office/drawing/2014/main" id="{9BE14F42-CAE6-435A-A249-9D345F036578}"/>
              </a:ext>
            </a:extLst>
          </p:cNvPr>
          <p:cNvSpPr txBox="1"/>
          <p:nvPr/>
        </p:nvSpPr>
        <p:spPr>
          <a:xfrm>
            <a:off x="179512" y="4515966"/>
            <a:ext cx="1368152" cy="576064"/>
          </a:xfrm>
          <a:prstGeom prst="rect">
            <a:avLst/>
          </a:prstGeom>
          <a:solidFill>
            <a:schemeClr val="bg1"/>
          </a:solidFill>
        </p:spPr>
        <p:txBody>
          <a:bodyPr wrap="square" rtlCol="0">
            <a:spAutoFit/>
          </a:bodyPr>
          <a:lstStyle/>
          <a:p>
            <a:endParaRPr lang="pl-PL" dirty="0"/>
          </a:p>
        </p:txBody>
      </p:sp>
    </p:spTree>
    <p:extLst>
      <p:ext uri="{BB962C8B-B14F-4D97-AF65-F5344CB8AC3E}">
        <p14:creationId xmlns:p14="http://schemas.microsoft.com/office/powerpoint/2010/main" val="1363180131"/>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ctrTitle"/>
          </p:nvPr>
        </p:nvSpPr>
        <p:spPr>
          <a:xfrm>
            <a:off x="467544" y="2499742"/>
            <a:ext cx="8208912" cy="1541640"/>
          </a:xfrm>
          <a:noFill/>
          <a:ln>
            <a:noFill/>
          </a:ln>
        </p:spPr>
        <p:txBody>
          <a:bodyPr>
            <a:normAutofit fontScale="90000"/>
          </a:bodyPr>
          <a:lstStyle/>
          <a:p>
            <a:pPr algn="l"/>
            <a:r>
              <a:rPr lang="pl-PL" sz="6700" b="1" dirty="0" err="1">
                <a:latin typeface="Calibri" panose="020F0502020204030204" pitchFamily="34" charset="0"/>
                <a:cs typeface="Calibri" panose="020F0502020204030204" pitchFamily="34" charset="0"/>
              </a:rPr>
              <a:t>Telemedycyna</a:t>
            </a:r>
            <a:r>
              <a:rPr lang="pl-PL" sz="6700" dirty="0">
                <a:latin typeface="Calibri" panose="020F0502020204030204" pitchFamily="34" charset="0"/>
                <a:cs typeface="Calibri" panose="020F0502020204030204" pitchFamily="34" charset="0"/>
              </a:rPr>
              <a:t> – </a:t>
            </a:r>
            <a:r>
              <a:rPr lang="pl-PL" sz="6700" b="1" dirty="0" err="1">
                <a:latin typeface="Calibri" panose="020F0502020204030204" pitchFamily="34" charset="0"/>
                <a:cs typeface="Calibri" panose="020F0502020204030204" pitchFamily="34" charset="0"/>
              </a:rPr>
              <a:t>webinar</a:t>
            </a:r>
            <a:br>
              <a:rPr lang="pl-PL" sz="2000" dirty="0"/>
            </a:br>
            <a:br>
              <a:rPr lang="pl-PL" sz="2700" dirty="0"/>
            </a:br>
            <a:br>
              <a:rPr lang="en-GB" sz="3000" b="1" dirty="0"/>
            </a:br>
            <a:br>
              <a:rPr lang="en-GB" sz="3000" dirty="0"/>
            </a:br>
            <a:endParaRPr lang="fr-FR" sz="3000" dirty="0">
              <a:ea typeface="ヒラギノ角ゴ Pro W3" pitchFamily="-110" charset="-128"/>
              <a:cs typeface="ヒラギノ角ゴ Pro W3" pitchFamily="-110" charset="-128"/>
            </a:endParaRPr>
          </a:p>
        </p:txBody>
      </p:sp>
      <p:sp>
        <p:nvSpPr>
          <p:cNvPr id="8" name="pole tekstowe 7">
            <a:extLst>
              <a:ext uri="{FF2B5EF4-FFF2-40B4-BE49-F238E27FC236}">
                <a16:creationId xmlns:a16="http://schemas.microsoft.com/office/drawing/2014/main" id="{62538D9A-7582-4832-8DBF-660C3355A4B6}"/>
              </a:ext>
            </a:extLst>
          </p:cNvPr>
          <p:cNvSpPr txBox="1"/>
          <p:nvPr/>
        </p:nvSpPr>
        <p:spPr>
          <a:xfrm>
            <a:off x="179511" y="4515966"/>
            <a:ext cx="8802513" cy="576064"/>
          </a:xfrm>
          <a:prstGeom prst="rect">
            <a:avLst/>
          </a:prstGeom>
          <a:solidFill>
            <a:schemeClr val="bg1"/>
          </a:solidFill>
        </p:spPr>
        <p:txBody>
          <a:bodyPr wrap="square" rtlCol="0">
            <a:spAutoFit/>
          </a:bodyPr>
          <a:lstStyle/>
          <a:p>
            <a:endParaRPr lang="pl-PL" dirty="0"/>
          </a:p>
        </p:txBody>
      </p:sp>
      <p:sp>
        <p:nvSpPr>
          <p:cNvPr id="5" name="pole tekstowe 4">
            <a:extLst>
              <a:ext uri="{FF2B5EF4-FFF2-40B4-BE49-F238E27FC236}">
                <a16:creationId xmlns:a16="http://schemas.microsoft.com/office/drawing/2014/main" id="{C4C21494-955D-40F1-8DB2-96FBDFC729B8}"/>
              </a:ext>
            </a:extLst>
          </p:cNvPr>
          <p:cNvSpPr txBox="1"/>
          <p:nvPr/>
        </p:nvSpPr>
        <p:spPr>
          <a:xfrm>
            <a:off x="395536" y="201583"/>
            <a:ext cx="2710999" cy="707886"/>
          </a:xfrm>
          <a:prstGeom prst="rect">
            <a:avLst/>
          </a:prstGeom>
          <a:solidFill>
            <a:srgbClr val="006260"/>
          </a:solidFill>
        </p:spPr>
        <p:txBody>
          <a:bodyPr wrap="none" rtlCol="0">
            <a:spAutoFit/>
          </a:bodyPr>
          <a:lstStyle/>
          <a:p>
            <a:r>
              <a:rPr lang="pl-PL" sz="4000" b="1" dirty="0">
                <a:solidFill>
                  <a:srgbClr val="FFC000"/>
                </a:solidFill>
              </a:rPr>
              <a:t>TELEREH-</a:t>
            </a:r>
            <a:r>
              <a:rPr lang="pl-PL" sz="4000" b="1" dirty="0">
                <a:solidFill>
                  <a:srgbClr val="C00000"/>
                </a:solidFill>
              </a:rPr>
              <a:t>HF</a:t>
            </a:r>
          </a:p>
        </p:txBody>
      </p:sp>
      <p:pic>
        <p:nvPicPr>
          <p:cNvPr id="6" name="Obraz 5">
            <a:extLst>
              <a:ext uri="{FF2B5EF4-FFF2-40B4-BE49-F238E27FC236}">
                <a16:creationId xmlns:a16="http://schemas.microsoft.com/office/drawing/2014/main" id="{92E33EF3-DB26-40C4-A3B2-BEC6ECE03678}"/>
              </a:ext>
            </a:extLst>
          </p:cNvPr>
          <p:cNvPicPr>
            <a:picLocks noChangeAspect="1"/>
          </p:cNvPicPr>
          <p:nvPr/>
        </p:nvPicPr>
        <p:blipFill>
          <a:blip r:embed="rId3"/>
          <a:stretch>
            <a:fillRect/>
          </a:stretch>
        </p:blipFill>
        <p:spPr>
          <a:xfrm>
            <a:off x="4644008" y="95072"/>
            <a:ext cx="3473537" cy="1944216"/>
          </a:xfrm>
          <a:prstGeom prst="rect">
            <a:avLst/>
          </a:prstGeom>
        </p:spPr>
      </p:pic>
      <p:sp>
        <p:nvSpPr>
          <p:cNvPr id="2" name="pole tekstowe 1">
            <a:extLst>
              <a:ext uri="{FF2B5EF4-FFF2-40B4-BE49-F238E27FC236}">
                <a16:creationId xmlns:a16="http://schemas.microsoft.com/office/drawing/2014/main" id="{8DD4ACD7-9078-4897-A475-4F94BBD719D7}"/>
              </a:ext>
            </a:extLst>
          </p:cNvPr>
          <p:cNvSpPr txBox="1"/>
          <p:nvPr/>
        </p:nvSpPr>
        <p:spPr>
          <a:xfrm>
            <a:off x="107504" y="2983230"/>
            <a:ext cx="9036496" cy="1477328"/>
          </a:xfrm>
          <a:prstGeom prst="rect">
            <a:avLst/>
          </a:prstGeom>
          <a:noFill/>
        </p:spPr>
        <p:txBody>
          <a:bodyPr wrap="square" rtlCol="0">
            <a:spAutoFit/>
          </a:bodyPr>
          <a:lstStyle/>
          <a:p>
            <a:r>
              <a:rPr lang="pl-PL" dirty="0"/>
              <a:t>W czasie </a:t>
            </a:r>
            <a:r>
              <a:rPr lang="pl-PL" dirty="0" err="1"/>
              <a:t>Webinar</a:t>
            </a:r>
            <a:r>
              <a:rPr lang="pl-PL" dirty="0"/>
              <a:t> „Digital Solution in </a:t>
            </a:r>
            <a:r>
              <a:rPr lang="pl-PL" dirty="0" err="1"/>
              <a:t>Preventive</a:t>
            </a:r>
            <a:r>
              <a:rPr lang="pl-PL" dirty="0"/>
              <a:t> </a:t>
            </a:r>
            <a:r>
              <a:rPr lang="pl-PL" dirty="0" err="1"/>
              <a:t>Cardiology</a:t>
            </a:r>
            <a:r>
              <a:rPr lang="pl-PL" dirty="0"/>
              <a:t>” zorganizowanego</a:t>
            </a:r>
          </a:p>
          <a:p>
            <a:r>
              <a:rPr lang="pl-PL" dirty="0"/>
              <a:t>pod patronatem </a:t>
            </a:r>
            <a:r>
              <a:rPr lang="pl-PL" b="1" dirty="0"/>
              <a:t>Europejskiego Towarzystwa Kardiologicznego</a:t>
            </a:r>
            <a:r>
              <a:rPr lang="pl-PL" dirty="0"/>
              <a:t>, Europejskiej Asocjacji Kardiologii Prewencyjnej, Grupy Roboczej Tele-Kardiologii i Międzynarodowego Towarzystwa </a:t>
            </a:r>
            <a:r>
              <a:rPr lang="pl-PL" dirty="0" err="1"/>
              <a:t>Telemedycyny</a:t>
            </a:r>
            <a:r>
              <a:rPr lang="pl-PL" dirty="0"/>
              <a:t> i e-Zdrowia zaprezentowano m.in. metodykę </a:t>
            </a:r>
            <a:r>
              <a:rPr lang="pl-PL" dirty="0" err="1"/>
              <a:t>telerehabilitacji</a:t>
            </a:r>
            <a:r>
              <a:rPr lang="pl-PL" dirty="0"/>
              <a:t> hybrydowej (spot filmowy) realizowaną w ramach projektu TELEREH-HF</a:t>
            </a:r>
          </a:p>
        </p:txBody>
      </p:sp>
    </p:spTree>
    <p:extLst>
      <p:ext uri="{BB962C8B-B14F-4D97-AF65-F5344CB8AC3E}">
        <p14:creationId xmlns:p14="http://schemas.microsoft.com/office/powerpoint/2010/main" val="1536157120"/>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ctrTitle"/>
          </p:nvPr>
        </p:nvSpPr>
        <p:spPr>
          <a:xfrm>
            <a:off x="3419872" y="843558"/>
            <a:ext cx="5256584" cy="923910"/>
          </a:xfrm>
          <a:noFill/>
          <a:ln>
            <a:noFill/>
          </a:ln>
        </p:spPr>
        <p:txBody>
          <a:bodyPr>
            <a:normAutofit fontScale="90000"/>
          </a:bodyPr>
          <a:lstStyle/>
          <a:p>
            <a:pPr algn="l"/>
            <a:r>
              <a:rPr lang="pl-PL" sz="4000" b="1" dirty="0" err="1">
                <a:latin typeface="Calibri" panose="020F0502020204030204" pitchFamily="34" charset="0"/>
                <a:cs typeface="Calibri" panose="020F0502020204030204" pitchFamily="34" charset="0"/>
              </a:rPr>
              <a:t>Telemedycyna</a:t>
            </a:r>
            <a:r>
              <a:rPr lang="pl-PL" sz="4000" dirty="0">
                <a:latin typeface="Calibri" panose="020F0502020204030204" pitchFamily="34" charset="0"/>
                <a:cs typeface="Calibri" panose="020F0502020204030204" pitchFamily="34" charset="0"/>
              </a:rPr>
              <a:t> – </a:t>
            </a:r>
            <a:r>
              <a:rPr lang="pl-PL" sz="4000" b="1" dirty="0" err="1">
                <a:latin typeface="Calibri" panose="020F0502020204030204" pitchFamily="34" charset="0"/>
                <a:cs typeface="Calibri" panose="020F0502020204030204" pitchFamily="34" charset="0"/>
              </a:rPr>
              <a:t>webinar</a:t>
            </a:r>
            <a:br>
              <a:rPr lang="pl-PL" sz="2000" dirty="0"/>
            </a:br>
            <a:br>
              <a:rPr lang="pl-PL" sz="2700" dirty="0"/>
            </a:br>
            <a:br>
              <a:rPr lang="en-GB" sz="3000" b="1" dirty="0"/>
            </a:br>
            <a:br>
              <a:rPr lang="en-GB" sz="3000" dirty="0"/>
            </a:br>
            <a:endParaRPr lang="fr-FR" sz="3000" dirty="0">
              <a:ea typeface="ヒラギノ角ゴ Pro W3" pitchFamily="-110" charset="-128"/>
              <a:cs typeface="ヒラギノ角ゴ Pro W3" pitchFamily="-110" charset="-128"/>
            </a:endParaRPr>
          </a:p>
        </p:txBody>
      </p:sp>
      <p:sp>
        <p:nvSpPr>
          <p:cNvPr id="8" name="pole tekstowe 7">
            <a:extLst>
              <a:ext uri="{FF2B5EF4-FFF2-40B4-BE49-F238E27FC236}">
                <a16:creationId xmlns:a16="http://schemas.microsoft.com/office/drawing/2014/main" id="{62538D9A-7582-4832-8DBF-660C3355A4B6}"/>
              </a:ext>
            </a:extLst>
          </p:cNvPr>
          <p:cNvSpPr txBox="1"/>
          <p:nvPr/>
        </p:nvSpPr>
        <p:spPr>
          <a:xfrm>
            <a:off x="179511" y="4515966"/>
            <a:ext cx="8802513" cy="576064"/>
          </a:xfrm>
          <a:prstGeom prst="rect">
            <a:avLst/>
          </a:prstGeom>
          <a:solidFill>
            <a:schemeClr val="bg1"/>
          </a:solidFill>
        </p:spPr>
        <p:txBody>
          <a:bodyPr wrap="square" rtlCol="0">
            <a:spAutoFit/>
          </a:bodyPr>
          <a:lstStyle/>
          <a:p>
            <a:endParaRPr lang="pl-PL" dirty="0"/>
          </a:p>
        </p:txBody>
      </p:sp>
      <p:sp>
        <p:nvSpPr>
          <p:cNvPr id="5" name="pole tekstowe 4">
            <a:extLst>
              <a:ext uri="{FF2B5EF4-FFF2-40B4-BE49-F238E27FC236}">
                <a16:creationId xmlns:a16="http://schemas.microsoft.com/office/drawing/2014/main" id="{C4C21494-955D-40F1-8DB2-96FBDFC729B8}"/>
              </a:ext>
            </a:extLst>
          </p:cNvPr>
          <p:cNvSpPr txBox="1"/>
          <p:nvPr/>
        </p:nvSpPr>
        <p:spPr>
          <a:xfrm>
            <a:off x="395536" y="201583"/>
            <a:ext cx="2710999" cy="707886"/>
          </a:xfrm>
          <a:prstGeom prst="rect">
            <a:avLst/>
          </a:prstGeom>
          <a:solidFill>
            <a:srgbClr val="006260"/>
          </a:solidFill>
        </p:spPr>
        <p:txBody>
          <a:bodyPr wrap="none" rtlCol="0">
            <a:spAutoFit/>
          </a:bodyPr>
          <a:lstStyle/>
          <a:p>
            <a:r>
              <a:rPr lang="pl-PL" sz="4000" b="1" dirty="0">
                <a:solidFill>
                  <a:srgbClr val="FFC000"/>
                </a:solidFill>
              </a:rPr>
              <a:t>TELEREH-</a:t>
            </a:r>
            <a:r>
              <a:rPr lang="pl-PL" sz="4000" b="1" dirty="0">
                <a:solidFill>
                  <a:srgbClr val="C00000"/>
                </a:solidFill>
              </a:rPr>
              <a:t>HF</a:t>
            </a:r>
          </a:p>
        </p:txBody>
      </p:sp>
      <p:pic>
        <p:nvPicPr>
          <p:cNvPr id="3" name="Obraz 2">
            <a:extLst>
              <a:ext uri="{FF2B5EF4-FFF2-40B4-BE49-F238E27FC236}">
                <a16:creationId xmlns:a16="http://schemas.microsoft.com/office/drawing/2014/main" id="{A9138D59-57A1-4B11-92B1-C776BA0548A7}"/>
              </a:ext>
            </a:extLst>
          </p:cNvPr>
          <p:cNvPicPr>
            <a:picLocks noChangeAspect="1"/>
          </p:cNvPicPr>
          <p:nvPr/>
        </p:nvPicPr>
        <p:blipFill>
          <a:blip r:embed="rId3"/>
          <a:stretch>
            <a:fillRect/>
          </a:stretch>
        </p:blipFill>
        <p:spPr>
          <a:xfrm>
            <a:off x="1472921" y="897924"/>
            <a:ext cx="6463995" cy="3618042"/>
          </a:xfrm>
          <a:prstGeom prst="rect">
            <a:avLst/>
          </a:prstGeom>
        </p:spPr>
      </p:pic>
    </p:spTree>
    <p:extLst>
      <p:ext uri="{BB962C8B-B14F-4D97-AF65-F5344CB8AC3E}">
        <p14:creationId xmlns:p14="http://schemas.microsoft.com/office/powerpoint/2010/main" val="3100594107"/>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ctrTitle"/>
          </p:nvPr>
        </p:nvSpPr>
        <p:spPr>
          <a:xfrm>
            <a:off x="3419872" y="843558"/>
            <a:ext cx="5256584" cy="923910"/>
          </a:xfrm>
          <a:noFill/>
          <a:ln>
            <a:noFill/>
          </a:ln>
        </p:spPr>
        <p:txBody>
          <a:bodyPr>
            <a:normAutofit fontScale="90000"/>
          </a:bodyPr>
          <a:lstStyle/>
          <a:p>
            <a:pPr algn="l"/>
            <a:r>
              <a:rPr lang="pl-PL" sz="4000" b="1" dirty="0" err="1">
                <a:latin typeface="Calibri" panose="020F0502020204030204" pitchFamily="34" charset="0"/>
                <a:cs typeface="Calibri" panose="020F0502020204030204" pitchFamily="34" charset="0"/>
              </a:rPr>
              <a:t>Telemedycyna</a:t>
            </a:r>
            <a:r>
              <a:rPr lang="pl-PL" sz="4000" dirty="0">
                <a:latin typeface="Calibri" panose="020F0502020204030204" pitchFamily="34" charset="0"/>
                <a:cs typeface="Calibri" panose="020F0502020204030204" pitchFamily="34" charset="0"/>
              </a:rPr>
              <a:t> – </a:t>
            </a:r>
            <a:r>
              <a:rPr lang="pl-PL" sz="4000" b="1" dirty="0" err="1">
                <a:latin typeface="Calibri" panose="020F0502020204030204" pitchFamily="34" charset="0"/>
                <a:cs typeface="Calibri" panose="020F0502020204030204" pitchFamily="34" charset="0"/>
              </a:rPr>
              <a:t>webinar</a:t>
            </a:r>
            <a:br>
              <a:rPr lang="pl-PL" sz="2000" dirty="0"/>
            </a:br>
            <a:br>
              <a:rPr lang="pl-PL" sz="2700" dirty="0"/>
            </a:br>
            <a:br>
              <a:rPr lang="en-GB" sz="3000" b="1" dirty="0"/>
            </a:br>
            <a:br>
              <a:rPr lang="en-GB" sz="3000" dirty="0"/>
            </a:br>
            <a:endParaRPr lang="fr-FR" sz="3000" dirty="0">
              <a:ea typeface="ヒラギノ角ゴ Pro W3" pitchFamily="-110" charset="-128"/>
              <a:cs typeface="ヒラギノ角ゴ Pro W3" pitchFamily="-110" charset="-128"/>
            </a:endParaRPr>
          </a:p>
        </p:txBody>
      </p:sp>
      <p:sp>
        <p:nvSpPr>
          <p:cNvPr id="8" name="pole tekstowe 7">
            <a:extLst>
              <a:ext uri="{FF2B5EF4-FFF2-40B4-BE49-F238E27FC236}">
                <a16:creationId xmlns:a16="http://schemas.microsoft.com/office/drawing/2014/main" id="{62538D9A-7582-4832-8DBF-660C3355A4B6}"/>
              </a:ext>
            </a:extLst>
          </p:cNvPr>
          <p:cNvSpPr txBox="1"/>
          <p:nvPr/>
        </p:nvSpPr>
        <p:spPr>
          <a:xfrm>
            <a:off x="179511" y="4515966"/>
            <a:ext cx="8802513" cy="576064"/>
          </a:xfrm>
          <a:prstGeom prst="rect">
            <a:avLst/>
          </a:prstGeom>
          <a:solidFill>
            <a:schemeClr val="bg1"/>
          </a:solidFill>
        </p:spPr>
        <p:txBody>
          <a:bodyPr wrap="square" rtlCol="0">
            <a:spAutoFit/>
          </a:bodyPr>
          <a:lstStyle/>
          <a:p>
            <a:endParaRPr lang="pl-PL" dirty="0"/>
          </a:p>
        </p:txBody>
      </p:sp>
      <p:sp>
        <p:nvSpPr>
          <p:cNvPr id="5" name="pole tekstowe 4">
            <a:extLst>
              <a:ext uri="{FF2B5EF4-FFF2-40B4-BE49-F238E27FC236}">
                <a16:creationId xmlns:a16="http://schemas.microsoft.com/office/drawing/2014/main" id="{C4C21494-955D-40F1-8DB2-96FBDFC729B8}"/>
              </a:ext>
            </a:extLst>
          </p:cNvPr>
          <p:cNvSpPr txBox="1"/>
          <p:nvPr/>
        </p:nvSpPr>
        <p:spPr>
          <a:xfrm>
            <a:off x="395536" y="201583"/>
            <a:ext cx="2710999" cy="707886"/>
          </a:xfrm>
          <a:prstGeom prst="rect">
            <a:avLst/>
          </a:prstGeom>
          <a:solidFill>
            <a:srgbClr val="006260"/>
          </a:solidFill>
        </p:spPr>
        <p:txBody>
          <a:bodyPr wrap="none" rtlCol="0">
            <a:spAutoFit/>
          </a:bodyPr>
          <a:lstStyle/>
          <a:p>
            <a:r>
              <a:rPr lang="pl-PL" sz="4000" b="1" dirty="0">
                <a:solidFill>
                  <a:srgbClr val="FFC000"/>
                </a:solidFill>
              </a:rPr>
              <a:t>TELEREH-</a:t>
            </a:r>
            <a:r>
              <a:rPr lang="pl-PL" sz="4000" b="1" dirty="0">
                <a:solidFill>
                  <a:srgbClr val="C00000"/>
                </a:solidFill>
              </a:rPr>
              <a:t>HF</a:t>
            </a:r>
          </a:p>
        </p:txBody>
      </p:sp>
      <p:pic>
        <p:nvPicPr>
          <p:cNvPr id="4" name="Obraz 3">
            <a:extLst>
              <a:ext uri="{FF2B5EF4-FFF2-40B4-BE49-F238E27FC236}">
                <a16:creationId xmlns:a16="http://schemas.microsoft.com/office/drawing/2014/main" id="{AE94949A-95B8-409D-B636-3BE3D908B88A}"/>
              </a:ext>
            </a:extLst>
          </p:cNvPr>
          <p:cNvPicPr>
            <a:picLocks noChangeAspect="1"/>
          </p:cNvPicPr>
          <p:nvPr/>
        </p:nvPicPr>
        <p:blipFill>
          <a:blip r:embed="rId3"/>
          <a:stretch>
            <a:fillRect/>
          </a:stretch>
        </p:blipFill>
        <p:spPr>
          <a:xfrm>
            <a:off x="1143000" y="1059582"/>
            <a:ext cx="6858000" cy="3848100"/>
          </a:xfrm>
          <a:prstGeom prst="rect">
            <a:avLst/>
          </a:prstGeom>
        </p:spPr>
      </p:pic>
    </p:spTree>
    <p:extLst>
      <p:ext uri="{BB962C8B-B14F-4D97-AF65-F5344CB8AC3E}">
        <p14:creationId xmlns:p14="http://schemas.microsoft.com/office/powerpoint/2010/main" val="4021579394"/>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ctrTitle"/>
          </p:nvPr>
        </p:nvSpPr>
        <p:spPr>
          <a:xfrm>
            <a:off x="3419872" y="843558"/>
            <a:ext cx="5256584" cy="923910"/>
          </a:xfrm>
          <a:noFill/>
          <a:ln>
            <a:noFill/>
          </a:ln>
        </p:spPr>
        <p:txBody>
          <a:bodyPr>
            <a:normAutofit fontScale="90000"/>
          </a:bodyPr>
          <a:lstStyle/>
          <a:p>
            <a:pPr algn="l"/>
            <a:r>
              <a:rPr lang="pl-PL" sz="4000" b="1" dirty="0" err="1">
                <a:latin typeface="Calibri" panose="020F0502020204030204" pitchFamily="34" charset="0"/>
                <a:cs typeface="Calibri" panose="020F0502020204030204" pitchFamily="34" charset="0"/>
              </a:rPr>
              <a:t>Telemedycyna</a:t>
            </a:r>
            <a:r>
              <a:rPr lang="pl-PL" sz="4000" dirty="0">
                <a:latin typeface="Calibri" panose="020F0502020204030204" pitchFamily="34" charset="0"/>
                <a:cs typeface="Calibri" panose="020F0502020204030204" pitchFamily="34" charset="0"/>
              </a:rPr>
              <a:t> – </a:t>
            </a:r>
            <a:r>
              <a:rPr lang="pl-PL" sz="4000" b="1" dirty="0" err="1">
                <a:latin typeface="Calibri" panose="020F0502020204030204" pitchFamily="34" charset="0"/>
                <a:cs typeface="Calibri" panose="020F0502020204030204" pitchFamily="34" charset="0"/>
              </a:rPr>
              <a:t>webinar</a:t>
            </a:r>
            <a:br>
              <a:rPr lang="pl-PL" sz="2000" dirty="0"/>
            </a:br>
            <a:br>
              <a:rPr lang="pl-PL" sz="2700" dirty="0"/>
            </a:br>
            <a:br>
              <a:rPr lang="en-GB" sz="3000" b="1" dirty="0"/>
            </a:br>
            <a:br>
              <a:rPr lang="en-GB" sz="3000" dirty="0"/>
            </a:br>
            <a:endParaRPr lang="fr-FR" sz="3000" dirty="0">
              <a:ea typeface="ヒラギノ角ゴ Pro W3" pitchFamily="-110" charset="-128"/>
              <a:cs typeface="ヒラギノ角ゴ Pro W3" pitchFamily="-110" charset="-128"/>
            </a:endParaRPr>
          </a:p>
        </p:txBody>
      </p:sp>
      <p:sp>
        <p:nvSpPr>
          <p:cNvPr id="8" name="pole tekstowe 7">
            <a:extLst>
              <a:ext uri="{FF2B5EF4-FFF2-40B4-BE49-F238E27FC236}">
                <a16:creationId xmlns:a16="http://schemas.microsoft.com/office/drawing/2014/main" id="{62538D9A-7582-4832-8DBF-660C3355A4B6}"/>
              </a:ext>
            </a:extLst>
          </p:cNvPr>
          <p:cNvSpPr txBox="1"/>
          <p:nvPr/>
        </p:nvSpPr>
        <p:spPr>
          <a:xfrm>
            <a:off x="179511" y="4515966"/>
            <a:ext cx="8802513" cy="576064"/>
          </a:xfrm>
          <a:prstGeom prst="rect">
            <a:avLst/>
          </a:prstGeom>
          <a:solidFill>
            <a:schemeClr val="bg1"/>
          </a:solidFill>
        </p:spPr>
        <p:txBody>
          <a:bodyPr wrap="square" rtlCol="0">
            <a:spAutoFit/>
          </a:bodyPr>
          <a:lstStyle/>
          <a:p>
            <a:endParaRPr lang="pl-PL" dirty="0"/>
          </a:p>
        </p:txBody>
      </p:sp>
      <p:sp>
        <p:nvSpPr>
          <p:cNvPr id="5" name="pole tekstowe 4">
            <a:extLst>
              <a:ext uri="{FF2B5EF4-FFF2-40B4-BE49-F238E27FC236}">
                <a16:creationId xmlns:a16="http://schemas.microsoft.com/office/drawing/2014/main" id="{C4C21494-955D-40F1-8DB2-96FBDFC729B8}"/>
              </a:ext>
            </a:extLst>
          </p:cNvPr>
          <p:cNvSpPr txBox="1"/>
          <p:nvPr/>
        </p:nvSpPr>
        <p:spPr>
          <a:xfrm>
            <a:off x="35496" y="42581"/>
            <a:ext cx="2710999" cy="707886"/>
          </a:xfrm>
          <a:prstGeom prst="rect">
            <a:avLst/>
          </a:prstGeom>
          <a:solidFill>
            <a:srgbClr val="006260"/>
          </a:solidFill>
        </p:spPr>
        <p:txBody>
          <a:bodyPr wrap="none" rtlCol="0">
            <a:spAutoFit/>
          </a:bodyPr>
          <a:lstStyle/>
          <a:p>
            <a:r>
              <a:rPr lang="pl-PL" sz="4000" b="1" dirty="0">
                <a:solidFill>
                  <a:srgbClr val="FFC000"/>
                </a:solidFill>
              </a:rPr>
              <a:t>TELEREH-</a:t>
            </a:r>
            <a:r>
              <a:rPr lang="pl-PL" sz="4000" b="1" dirty="0">
                <a:solidFill>
                  <a:srgbClr val="C00000"/>
                </a:solidFill>
              </a:rPr>
              <a:t>HF</a:t>
            </a:r>
          </a:p>
        </p:txBody>
      </p:sp>
      <p:pic>
        <p:nvPicPr>
          <p:cNvPr id="4" name="Obraz 3">
            <a:extLst>
              <a:ext uri="{FF2B5EF4-FFF2-40B4-BE49-F238E27FC236}">
                <a16:creationId xmlns:a16="http://schemas.microsoft.com/office/drawing/2014/main" id="{07A25A6A-F62A-42D4-B61F-600B62DBC4A7}"/>
              </a:ext>
            </a:extLst>
          </p:cNvPr>
          <p:cNvPicPr>
            <a:picLocks noChangeAspect="1"/>
          </p:cNvPicPr>
          <p:nvPr/>
        </p:nvPicPr>
        <p:blipFill>
          <a:blip r:embed="rId3"/>
          <a:stretch>
            <a:fillRect/>
          </a:stretch>
        </p:blipFill>
        <p:spPr>
          <a:xfrm>
            <a:off x="755576" y="780415"/>
            <a:ext cx="7814480" cy="4363085"/>
          </a:xfrm>
          <a:prstGeom prst="rect">
            <a:avLst/>
          </a:prstGeom>
        </p:spPr>
      </p:pic>
    </p:spTree>
    <p:extLst>
      <p:ext uri="{BB962C8B-B14F-4D97-AF65-F5344CB8AC3E}">
        <p14:creationId xmlns:p14="http://schemas.microsoft.com/office/powerpoint/2010/main" val="4155376392"/>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ctrTitle"/>
          </p:nvPr>
        </p:nvSpPr>
        <p:spPr>
          <a:xfrm>
            <a:off x="112351" y="2571750"/>
            <a:ext cx="8946528" cy="1901680"/>
          </a:xfrm>
          <a:noFill/>
          <a:ln>
            <a:noFill/>
          </a:ln>
        </p:spPr>
        <p:txBody>
          <a:bodyPr>
            <a:normAutofit fontScale="90000"/>
          </a:bodyPr>
          <a:lstStyle/>
          <a:p>
            <a:r>
              <a:rPr lang="pl-PL" sz="6700" b="1" dirty="0">
                <a:latin typeface="Calibri" panose="020F0502020204030204" pitchFamily="34" charset="0"/>
                <a:cs typeface="Calibri" panose="020F0502020204030204" pitchFamily="34" charset="0"/>
              </a:rPr>
              <a:t>TELEREH-HF</a:t>
            </a:r>
            <a:r>
              <a:rPr lang="pl-PL" sz="6700" dirty="0">
                <a:latin typeface="Calibri" panose="020F0502020204030204" pitchFamily="34" charset="0"/>
                <a:cs typeface="Calibri" panose="020F0502020204030204" pitchFamily="34" charset="0"/>
              </a:rPr>
              <a:t> </a:t>
            </a:r>
            <a:br>
              <a:rPr lang="pl-PL" sz="6700" dirty="0">
                <a:latin typeface="Calibri" panose="020F0502020204030204" pitchFamily="34" charset="0"/>
                <a:cs typeface="Calibri" panose="020F0502020204030204" pitchFamily="34" charset="0"/>
              </a:rPr>
            </a:br>
            <a:r>
              <a:rPr lang="pl-PL" sz="6700" dirty="0">
                <a:latin typeface="Calibri" panose="020F0502020204030204" pitchFamily="34" charset="0"/>
                <a:cs typeface="Calibri" panose="020F0502020204030204" pitchFamily="34" charset="0"/>
              </a:rPr>
              <a:t> </a:t>
            </a:r>
            <a:r>
              <a:rPr lang="pl-PL" sz="6700" b="1" dirty="0">
                <a:latin typeface="Calibri" panose="020F0502020204030204" pitchFamily="34" charset="0"/>
                <a:cs typeface="Calibri" panose="020F0502020204030204" pitchFamily="34" charset="0"/>
              </a:rPr>
              <a:t>prezentacje wyników projektu na kongresach</a:t>
            </a:r>
            <a:br>
              <a:rPr lang="pl-PL" sz="2000" dirty="0"/>
            </a:br>
            <a:r>
              <a:rPr lang="pl-PL" sz="2000" dirty="0"/>
              <a:t>  </a:t>
            </a:r>
            <a:r>
              <a:rPr lang="pl-PL" sz="2000" dirty="0" err="1"/>
              <a:t>Clinical</a:t>
            </a:r>
            <a:r>
              <a:rPr lang="pl-PL" sz="2000" dirty="0"/>
              <a:t> Trials.gov. NCT 02523560</a:t>
            </a:r>
            <a:br>
              <a:rPr lang="pl-PL" sz="2700" dirty="0"/>
            </a:br>
            <a:br>
              <a:rPr lang="en-GB" sz="3000" b="1" dirty="0"/>
            </a:br>
            <a:br>
              <a:rPr lang="en-GB" sz="3000" dirty="0"/>
            </a:br>
            <a:endParaRPr lang="fr-FR" sz="3000" dirty="0">
              <a:ea typeface="ヒラギノ角ゴ Pro W3" pitchFamily="-110" charset="-128"/>
              <a:cs typeface="ヒラギノ角ゴ Pro W3" pitchFamily="-110" charset="-128"/>
            </a:endParaRPr>
          </a:p>
        </p:txBody>
      </p:sp>
      <p:sp>
        <p:nvSpPr>
          <p:cNvPr id="8" name="pole tekstowe 7">
            <a:extLst>
              <a:ext uri="{FF2B5EF4-FFF2-40B4-BE49-F238E27FC236}">
                <a16:creationId xmlns:a16="http://schemas.microsoft.com/office/drawing/2014/main" id="{62538D9A-7582-4832-8DBF-660C3355A4B6}"/>
              </a:ext>
            </a:extLst>
          </p:cNvPr>
          <p:cNvSpPr txBox="1"/>
          <p:nvPr/>
        </p:nvSpPr>
        <p:spPr>
          <a:xfrm>
            <a:off x="179511" y="4515966"/>
            <a:ext cx="8802513" cy="576064"/>
          </a:xfrm>
          <a:prstGeom prst="rect">
            <a:avLst/>
          </a:prstGeom>
          <a:solidFill>
            <a:schemeClr val="bg1"/>
          </a:solidFill>
        </p:spPr>
        <p:txBody>
          <a:bodyPr wrap="square" rtlCol="0">
            <a:spAutoFit/>
          </a:bodyPr>
          <a:lstStyle/>
          <a:p>
            <a:endParaRPr lang="pl-PL" dirty="0"/>
          </a:p>
        </p:txBody>
      </p:sp>
      <p:sp>
        <p:nvSpPr>
          <p:cNvPr id="5" name="pole tekstowe 4">
            <a:extLst>
              <a:ext uri="{FF2B5EF4-FFF2-40B4-BE49-F238E27FC236}">
                <a16:creationId xmlns:a16="http://schemas.microsoft.com/office/drawing/2014/main" id="{492E84B5-2F61-481A-B6C1-32DE6AAE8B5A}"/>
              </a:ext>
            </a:extLst>
          </p:cNvPr>
          <p:cNvSpPr txBox="1"/>
          <p:nvPr/>
        </p:nvSpPr>
        <p:spPr>
          <a:xfrm>
            <a:off x="395536" y="201583"/>
            <a:ext cx="2710999" cy="707886"/>
          </a:xfrm>
          <a:prstGeom prst="rect">
            <a:avLst/>
          </a:prstGeom>
          <a:solidFill>
            <a:srgbClr val="006260"/>
          </a:solidFill>
        </p:spPr>
        <p:txBody>
          <a:bodyPr wrap="none" rtlCol="0">
            <a:spAutoFit/>
          </a:bodyPr>
          <a:lstStyle/>
          <a:p>
            <a:r>
              <a:rPr lang="pl-PL" sz="4000" b="1" dirty="0">
                <a:solidFill>
                  <a:srgbClr val="FFC000"/>
                </a:solidFill>
              </a:rPr>
              <a:t>TELEREH-</a:t>
            </a:r>
            <a:r>
              <a:rPr lang="pl-PL" sz="4000" b="1" dirty="0">
                <a:solidFill>
                  <a:srgbClr val="C00000"/>
                </a:solidFill>
              </a:rPr>
              <a:t>HF</a:t>
            </a:r>
          </a:p>
        </p:txBody>
      </p:sp>
    </p:spTree>
    <p:extLst>
      <p:ext uri="{BB962C8B-B14F-4D97-AF65-F5344CB8AC3E}">
        <p14:creationId xmlns:p14="http://schemas.microsoft.com/office/powerpoint/2010/main" val="2265821081"/>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theme/theme1.xml><?xml version="1.0" encoding="utf-8"?>
<a:theme xmlns:a="http://schemas.openxmlformats.org/drawingml/2006/main" name="Thème Office">
  <a:themeElements>
    <a:clrScheme name="Démonstration">
      <a:dk1>
        <a:sysClr val="windowText" lastClr="000000"/>
      </a:dk1>
      <a:lt1>
        <a:sysClr val="window" lastClr="FFFFFF"/>
      </a:lt1>
      <a:dk2>
        <a:srgbClr val="1C3264"/>
      </a:dk2>
      <a:lt2>
        <a:srgbClr val="CCCCCC"/>
      </a:lt2>
      <a:accent1>
        <a:srgbClr val="3399FF"/>
      </a:accent1>
      <a:accent2>
        <a:srgbClr val="69FFFF"/>
      </a:accent2>
      <a:accent3>
        <a:srgbClr val="CCFF33"/>
      </a:accent3>
      <a:accent4>
        <a:srgbClr val="3333FF"/>
      </a:accent4>
      <a:accent5>
        <a:srgbClr val="9933FF"/>
      </a:accent5>
      <a:accent6>
        <a:srgbClr val="FF33FF"/>
      </a:accent6>
      <a:hlink>
        <a:srgbClr val="6699FF"/>
      </a:hlink>
      <a:folHlink>
        <a:srgbClr val="9999CC"/>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4470</TotalTime>
  <Words>658</Words>
  <Application>Microsoft Office PowerPoint</Application>
  <PresentationFormat>Pokaz na ekranie (16:9)</PresentationFormat>
  <Paragraphs>75</Paragraphs>
  <Slides>33</Slides>
  <Notes>24</Notes>
  <HiddenSlides>0</HiddenSlides>
  <MMClips>1</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33</vt:i4>
      </vt:variant>
    </vt:vector>
  </HeadingPairs>
  <TitlesOfParts>
    <vt:vector size="38" baseType="lpstr">
      <vt:lpstr>Arial</vt:lpstr>
      <vt:lpstr>Calibri</vt:lpstr>
      <vt:lpstr>Gill Sans MT</vt:lpstr>
      <vt:lpstr>Helvetica</vt:lpstr>
      <vt:lpstr>Thème Office</vt:lpstr>
      <vt:lpstr>Projekt TELEREH-HF – pierwsze badanie wieloośrodkowe oceniające efektywność kompleksowej teleopieki i telerehabilitacji hybrydowej chorych z niewydolnością serca.   Hybrid comprehensive TELEREHabilitation and telecare vs usual care in Heart Failure patients - result of the first randomized, prospective, open-label, parallel group, controlled, multi-center - TELEREH-HF study                                     Clinical Trials.gov. NCT 02523560   </vt:lpstr>
      <vt:lpstr>TELEREH-HF – wyróżnienia                                     Clinical Trials.gov. NCT 02523560   </vt:lpstr>
      <vt:lpstr>Prezentacja programu PowerPoint</vt:lpstr>
      <vt:lpstr>Prezentacja programu PowerPoint</vt:lpstr>
      <vt:lpstr>Telemedycyna – webinar    </vt:lpstr>
      <vt:lpstr>Telemedycyna – webinar    </vt:lpstr>
      <vt:lpstr>Telemedycyna – webinar    </vt:lpstr>
      <vt:lpstr>Telemedycyna – webinar    </vt:lpstr>
      <vt:lpstr>TELEREH-HF   prezentacje wyników projektu na kongresach   Clinical Trials.gov. NCT 02523560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TELEREH-HF – publikacje                                     Clinical Trials.gov. NCT 02523560   </vt:lpstr>
      <vt:lpstr>Prezentacja programu PowerPoint</vt:lpstr>
      <vt:lpstr>Prezentacja programu PowerPoint</vt:lpstr>
      <vt:lpstr>Prezentacja programu PowerPoint</vt:lpstr>
      <vt:lpstr>Prezentacja programu PowerPoint</vt:lpstr>
      <vt:lpstr>TELEREH-HF – media    </vt:lpstr>
      <vt:lpstr>Gościliśmy w telewizji w programie Pytanie Na Śniadanie Prezentowaliśmy hybrydową telerehabilitację kardiologiczną realizowaną w ramach projektu TELEREH-HF    </vt:lpstr>
      <vt:lpstr>Gościliśmy w telewizji w programie Pytanie Na Śniadanie Prezentowaliśmy hybrydową telerehabilitację kardiologiczną realizowaną w ramach projektu TELEREH-HF    </vt:lpstr>
      <vt:lpstr>Gościliśmy w telewizyjnym w programie Pytanie Na Śniadanie Prezentowaliśmy wyniki projektu TELEREH-HF    </vt:lpstr>
      <vt:lpstr>TELEREH-HF – prasa    </vt:lpstr>
      <vt:lpstr>Prezentacja programu PowerPoint</vt:lpstr>
      <vt:lpstr>Prezentacja programu PowerPoint</vt:lpstr>
      <vt:lpstr>Prezentacja programu PowerPoint</vt:lpstr>
      <vt:lpstr>Prezentacja programu PowerPoint</vt:lpstr>
      <vt:lpstr>Prezentacja programu PowerPoint</vt:lpstr>
    </vt:vector>
  </TitlesOfParts>
  <Company>Hobby 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Romain Lembo</dc:creator>
  <cp:lastModifiedBy>Ewa Piotrowicz</cp:lastModifiedBy>
  <cp:revision>344</cp:revision>
  <cp:lastPrinted>2019-08-30T11:01:34Z</cp:lastPrinted>
  <dcterms:created xsi:type="dcterms:W3CDTF">2019-04-30T14:22:00Z</dcterms:created>
  <dcterms:modified xsi:type="dcterms:W3CDTF">2020-02-06T14:13:53Z</dcterms:modified>
</cp:coreProperties>
</file>